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67" r:id="rId2"/>
    <p:sldId id="303" r:id="rId3"/>
    <p:sldId id="269" r:id="rId4"/>
    <p:sldId id="257" r:id="rId5"/>
    <p:sldId id="275" r:id="rId6"/>
    <p:sldId id="276" r:id="rId7"/>
    <p:sldId id="277" r:id="rId8"/>
    <p:sldId id="287" r:id="rId9"/>
    <p:sldId id="302" r:id="rId10"/>
    <p:sldId id="274" r:id="rId11"/>
    <p:sldId id="278" r:id="rId12"/>
    <p:sldId id="279" r:id="rId13"/>
    <p:sldId id="280" r:id="rId14"/>
    <p:sldId id="281" r:id="rId15"/>
    <p:sldId id="282" r:id="rId16"/>
    <p:sldId id="284" r:id="rId17"/>
    <p:sldId id="285" r:id="rId18"/>
    <p:sldId id="283" r:id="rId19"/>
    <p:sldId id="288" r:id="rId20"/>
    <p:sldId id="268" r:id="rId21"/>
    <p:sldId id="289" r:id="rId22"/>
    <p:sldId id="294" r:id="rId23"/>
    <p:sldId id="290" r:id="rId24"/>
    <p:sldId id="292" r:id="rId25"/>
    <p:sldId id="261" r:id="rId26"/>
    <p:sldId id="291" r:id="rId27"/>
    <p:sldId id="296" r:id="rId28"/>
    <p:sldId id="295" r:id="rId29"/>
    <p:sldId id="307" r:id="rId30"/>
    <p:sldId id="306" r:id="rId31"/>
    <p:sldId id="308" r:id="rId32"/>
    <p:sldId id="298" r:id="rId33"/>
    <p:sldId id="300" r:id="rId34"/>
    <p:sldId id="299" r:id="rId35"/>
    <p:sldId id="297" r:id="rId36"/>
    <p:sldId id="309" r:id="rId37"/>
    <p:sldId id="265" r:id="rId3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651103"/>
    <a:srgbClr val="3F2D4D"/>
    <a:srgbClr val="0A0822"/>
    <a:srgbClr val="17114B"/>
    <a:srgbClr val="FA86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5165" autoAdjust="0"/>
  </p:normalViewPr>
  <p:slideViewPr>
    <p:cSldViewPr snapToGrid="0" snapToObjects="1">
      <p:cViewPr varScale="1">
        <p:scale>
          <a:sx n="53" d="100"/>
          <a:sy n="53" d="100"/>
        </p:scale>
        <p:origin x="66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631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911512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436687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06414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15423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49233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793634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49985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756403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794018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862658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14302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678526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933613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296415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671408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603914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15807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702610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4277340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547126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0DF4EA74-D86D-4A34-980D-60B310C900FB}"/>
              </a:ext>
            </a:extLst>
          </p:cNvPr>
          <p:cNvSpPr>
            <a:spLocks noGrp="1"/>
          </p:cNvSpPr>
          <p:nvPr>
            <p:ph type="body" idx="1"/>
          </p:nvPr>
        </p:nvSpPr>
        <p:spPr>
          <a:xfrm>
            <a:off x="822325" y="7040563"/>
            <a:ext cx="6584950" cy="5761037"/>
          </a:xfrm>
          <a:prstGeom prst="rect">
            <a:avLst/>
          </a:prstGeom>
        </p:spPr>
        <p:txBody>
          <a:bodyPr/>
          <a:lstStyle/>
          <a:p>
            <a:endParaRPr lang="fr-F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684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786835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822391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4265273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2013151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089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60155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95533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014067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96019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86542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nifi.apache.org/download.html"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127.0.0.1:5000/"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1533" y="34322"/>
            <a:ext cx="14630400" cy="8229600"/>
          </a:xfrm>
          <a:prstGeom prst="rect">
            <a:avLst/>
          </a:prstGeom>
          <a:solidFill>
            <a:schemeClr val="tx1">
              <a:lumMod val="75000"/>
              <a:lumOff val="25000"/>
              <a:alpha val="74902"/>
            </a:schemeClr>
          </a:solidFill>
          <a:ln/>
        </p:spPr>
        <p:txBody>
          <a:bodyPr/>
          <a:lstStyle/>
          <a:p>
            <a:endParaRPr lang="fr-BF" dirty="0"/>
          </a:p>
        </p:txBody>
      </p:sp>
      <p:sp>
        <p:nvSpPr>
          <p:cNvPr id="7" name="Text 2">
            <a:extLst>
              <a:ext uri="{FF2B5EF4-FFF2-40B4-BE49-F238E27FC236}">
                <a16:creationId xmlns:a16="http://schemas.microsoft.com/office/drawing/2014/main" id="{A85B23F7-E197-2D95-D4BB-43263B8366DB}"/>
              </a:ext>
            </a:extLst>
          </p:cNvPr>
          <p:cNvSpPr/>
          <p:nvPr/>
        </p:nvSpPr>
        <p:spPr>
          <a:xfrm>
            <a:off x="6268183" y="4081492"/>
            <a:ext cx="7580434" cy="2336450"/>
          </a:xfrm>
          <a:prstGeom prst="rect">
            <a:avLst/>
          </a:prstGeom>
          <a:noFill/>
          <a:ln/>
        </p:spPr>
        <p:txBody>
          <a:bodyPr wrap="square" lIns="0" tIns="0" rIns="0" bIns="0" rtlCol="0" anchor="t"/>
          <a:lstStyle/>
          <a:p>
            <a:pPr algn="ctr">
              <a:lnSpc>
                <a:spcPts val="5100"/>
              </a:lnSpc>
            </a:pPr>
            <a:r>
              <a:rPr lang="en-US" sz="4050" b="1" dirty="0">
                <a:solidFill>
                  <a:srgbClr val="F2F0F4"/>
                </a:solidFill>
                <a:latin typeface="Montserrat" pitchFamily="34" charset="0"/>
              </a:rPr>
              <a:t>THEME: Présentation du Projet de Gestion de Réservations d'hôtel</a:t>
            </a:r>
          </a:p>
        </p:txBody>
      </p:sp>
      <p:sp>
        <p:nvSpPr>
          <p:cNvPr id="11" name="ZoneTexte 10">
            <a:extLst>
              <a:ext uri="{FF2B5EF4-FFF2-40B4-BE49-F238E27FC236}">
                <a16:creationId xmlns:a16="http://schemas.microsoft.com/office/drawing/2014/main" id="{5CF9C6D2-B313-643A-3D6E-E1B90AFAA0E6}"/>
              </a:ext>
            </a:extLst>
          </p:cNvPr>
          <p:cNvSpPr txBox="1"/>
          <p:nvPr/>
        </p:nvSpPr>
        <p:spPr>
          <a:xfrm>
            <a:off x="8004350" y="7209320"/>
            <a:ext cx="4768801" cy="584775"/>
          </a:xfrm>
          <a:prstGeom prst="rect">
            <a:avLst/>
          </a:prstGeom>
          <a:noFill/>
        </p:spPr>
        <p:txBody>
          <a:bodyPr wrap="square" rtlCol="0">
            <a:spAutoFit/>
          </a:bodyPr>
          <a:lstStyle/>
          <a:p>
            <a:r>
              <a:rPr lang="fr-FR" sz="3200" dirty="0">
                <a:solidFill>
                  <a:schemeClr val="bg1"/>
                </a:solidFill>
                <a:latin typeface="Times New Roman" panose="02020603050405020304" pitchFamily="18" charset="0"/>
                <a:cs typeface="Times New Roman" panose="02020603050405020304" pitchFamily="18" charset="0"/>
              </a:rPr>
              <a:t>Année scolaire: </a:t>
            </a:r>
            <a:r>
              <a:rPr lang="fr-FR" sz="2400" dirty="0">
                <a:solidFill>
                  <a:schemeClr val="bg1"/>
                </a:solidFill>
                <a:latin typeface="Times New Roman" panose="02020603050405020304" pitchFamily="18" charset="0"/>
                <a:cs typeface="Times New Roman" panose="02020603050405020304" pitchFamily="18" charset="0"/>
              </a:rPr>
              <a:t>2023-2024</a:t>
            </a:r>
            <a:endParaRPr lang="fr-BF" sz="2400" dirty="0">
              <a:solidFill>
                <a:schemeClr val="bg1"/>
              </a:solidFill>
              <a:latin typeface="Times New Roman" panose="02020603050405020304" pitchFamily="18" charset="0"/>
              <a:cs typeface="Times New Roman" panose="02020603050405020304" pitchFamily="18" charset="0"/>
            </a:endParaRPr>
          </a:p>
        </p:txBody>
      </p:sp>
      <p:pic>
        <p:nvPicPr>
          <p:cNvPr id="13" name="Image 1" descr="preencoded.png">
            <a:extLst>
              <a:ext uri="{FF2B5EF4-FFF2-40B4-BE49-F238E27FC236}">
                <a16:creationId xmlns:a16="http://schemas.microsoft.com/office/drawing/2014/main" id="{52DC1B57-02D2-C06A-2252-2E6C23DC782E}"/>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0" y="0"/>
            <a:ext cx="5486400" cy="8229600"/>
          </a:xfrm>
          <a:prstGeom prst="rect">
            <a:avLst/>
          </a:prstGeom>
        </p:spPr>
      </p:pic>
      <p:pic>
        <p:nvPicPr>
          <p:cNvPr id="14" name="Image 13">
            <a:extLst>
              <a:ext uri="{FF2B5EF4-FFF2-40B4-BE49-F238E27FC236}">
                <a16:creationId xmlns:a16="http://schemas.microsoft.com/office/drawing/2014/main" id="{DA11EBAE-CAF2-4FBC-A299-771065017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403" y="185724"/>
            <a:ext cx="3835994" cy="2984898"/>
          </a:xfrm>
          <a:prstGeom prst="rect">
            <a:avLst/>
          </a:prstGeom>
        </p:spPr>
      </p:pic>
      <p:sp>
        <p:nvSpPr>
          <p:cNvPr id="15" name="ZoneTexte 14">
            <a:extLst>
              <a:ext uri="{FF2B5EF4-FFF2-40B4-BE49-F238E27FC236}">
                <a16:creationId xmlns:a16="http://schemas.microsoft.com/office/drawing/2014/main" id="{5C6B02A3-659F-4FE4-9CF1-AA26AD32799D}"/>
              </a:ext>
            </a:extLst>
          </p:cNvPr>
          <p:cNvSpPr txBox="1"/>
          <p:nvPr/>
        </p:nvSpPr>
        <p:spPr>
          <a:xfrm>
            <a:off x="7374027" y="6475971"/>
            <a:ext cx="6029448" cy="584775"/>
          </a:xfrm>
          <a:prstGeom prst="rect">
            <a:avLst/>
          </a:prstGeom>
          <a:noFill/>
        </p:spPr>
        <p:txBody>
          <a:bodyPr wrap="square" rtlCol="0">
            <a:spAutoFit/>
          </a:bodyPr>
          <a:lstStyle/>
          <a:p>
            <a:r>
              <a:rPr lang="fr-FR" sz="3200" dirty="0">
                <a:solidFill>
                  <a:schemeClr val="bg1"/>
                </a:solidFill>
                <a:latin typeface="Times New Roman" panose="02020603050405020304" pitchFamily="18" charset="0"/>
                <a:cs typeface="Times New Roman" panose="02020603050405020304" pitchFamily="18" charset="0"/>
              </a:rPr>
              <a:t>Enseignant : </a:t>
            </a:r>
            <a:r>
              <a:rPr lang="fr-FR" sz="2800" dirty="0">
                <a:solidFill>
                  <a:schemeClr val="bg1"/>
                </a:solidFill>
                <a:latin typeface="Times New Roman" panose="02020603050405020304" pitchFamily="18" charset="0"/>
                <a:cs typeface="Times New Roman" panose="02020603050405020304" pitchFamily="18" charset="0"/>
              </a:rPr>
              <a:t>M. Omar Fadel KY </a:t>
            </a:r>
            <a:endParaRPr lang="en-US" sz="2800" dirty="0">
              <a:solidFill>
                <a:schemeClr val="bg1"/>
              </a:solidFill>
            </a:endParaRPr>
          </a:p>
        </p:txBody>
      </p:sp>
    </p:spTree>
    <p:extLst>
      <p:ext uri="{BB962C8B-B14F-4D97-AF65-F5344CB8AC3E}">
        <p14:creationId xmlns:p14="http://schemas.microsoft.com/office/powerpoint/2010/main" val="2157675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6" name="Shape 0">
            <a:extLst>
              <a:ext uri="{FF2B5EF4-FFF2-40B4-BE49-F238E27FC236}">
                <a16:creationId xmlns:a16="http://schemas.microsoft.com/office/drawing/2014/main" id="{5854BB37-D7B5-202A-0B2E-B33B75842E71}"/>
              </a:ext>
            </a:extLst>
          </p:cNvPr>
          <p:cNvSpPr/>
          <p:nvPr/>
        </p:nvSpPr>
        <p:spPr>
          <a:xfrm>
            <a:off x="0" y="0"/>
            <a:ext cx="14630400" cy="8229600"/>
          </a:xfrm>
          <a:prstGeom prst="rect">
            <a:avLst/>
          </a:prstGeom>
          <a:solidFill>
            <a:srgbClr val="181A24"/>
          </a:solidFill>
          <a:ln/>
        </p:spPr>
      </p:sp>
      <p:sp>
        <p:nvSpPr>
          <p:cNvPr id="7" name="Shape 1">
            <a:extLst>
              <a:ext uri="{FF2B5EF4-FFF2-40B4-BE49-F238E27FC236}">
                <a16:creationId xmlns:a16="http://schemas.microsoft.com/office/drawing/2014/main" id="{B2DF3DAB-4AD5-9E29-2501-1C7CACB087AF}"/>
              </a:ext>
            </a:extLst>
          </p:cNvPr>
          <p:cNvSpPr/>
          <p:nvPr/>
        </p:nvSpPr>
        <p:spPr>
          <a:xfrm>
            <a:off x="0" y="0"/>
            <a:ext cx="14630400" cy="8229600"/>
          </a:xfrm>
          <a:prstGeom prst="rect">
            <a:avLst/>
          </a:prstGeom>
          <a:solidFill>
            <a:srgbClr val="252833"/>
          </a:solidFill>
          <a:ln/>
        </p:spPr>
      </p:sp>
      <p:pic>
        <p:nvPicPr>
          <p:cNvPr id="8" name="Image 0" descr="preencoded.png">
            <a:extLst>
              <a:ext uri="{FF2B5EF4-FFF2-40B4-BE49-F238E27FC236}">
                <a16:creationId xmlns:a16="http://schemas.microsoft.com/office/drawing/2014/main" id="{BF486E5A-A2F1-C2DA-D946-7FD88E0797B0}"/>
              </a:ext>
            </a:extLst>
          </p:cNvPr>
          <p:cNvPicPr>
            <a:picLocks noChangeAspect="1"/>
          </p:cNvPicPr>
          <p:nvPr/>
        </p:nvPicPr>
        <p:blipFill>
          <a:blip r:embed="rId4"/>
          <a:stretch>
            <a:fillRect/>
          </a:stretch>
        </p:blipFill>
        <p:spPr>
          <a:xfrm>
            <a:off x="15754" y="12826"/>
            <a:ext cx="5486400" cy="8229600"/>
          </a:xfrm>
          <a:prstGeom prst="rect">
            <a:avLst/>
          </a:prstGeom>
        </p:spPr>
      </p:pic>
      <p:sp>
        <p:nvSpPr>
          <p:cNvPr id="9" name="Text 2">
            <a:extLst>
              <a:ext uri="{FF2B5EF4-FFF2-40B4-BE49-F238E27FC236}">
                <a16:creationId xmlns:a16="http://schemas.microsoft.com/office/drawing/2014/main" id="{D4B8E6BD-20FF-B17E-ABD2-9E77F0E2EE31}"/>
              </a:ext>
            </a:extLst>
          </p:cNvPr>
          <p:cNvSpPr/>
          <p:nvPr/>
        </p:nvSpPr>
        <p:spPr>
          <a:xfrm>
            <a:off x="5577935" y="883563"/>
            <a:ext cx="6834783" cy="726043"/>
          </a:xfrm>
          <a:prstGeom prst="rect">
            <a:avLst/>
          </a:prstGeom>
          <a:noFill/>
          <a:ln/>
        </p:spPr>
        <p:txBody>
          <a:bodyPr wrap="none" lIns="0" tIns="0" rIns="0" bIns="0" rtlCol="0" anchor="t"/>
          <a:lstStyle/>
          <a:p>
            <a:pPr marL="0" indent="0">
              <a:lnSpc>
                <a:spcPts val="5700"/>
              </a:lnSpc>
              <a:buNone/>
            </a:pPr>
            <a:r>
              <a:rPr lang="en-US" sz="4550" dirty="0">
                <a:solidFill>
                  <a:srgbClr val="F98AC7"/>
                </a:solidFill>
                <a:latin typeface="Lora" pitchFamily="34" charset="0"/>
                <a:ea typeface="Lora" pitchFamily="34" charset="-122"/>
                <a:cs typeface="Lora" pitchFamily="34" charset="-120"/>
              </a:rPr>
              <a:t>Installation d'Apache NiFi</a:t>
            </a:r>
            <a:endParaRPr lang="en-US" sz="4550" dirty="0"/>
          </a:p>
        </p:txBody>
      </p:sp>
      <p:sp>
        <p:nvSpPr>
          <p:cNvPr id="11" name="Shape 4">
            <a:extLst>
              <a:ext uri="{FF2B5EF4-FFF2-40B4-BE49-F238E27FC236}">
                <a16:creationId xmlns:a16="http://schemas.microsoft.com/office/drawing/2014/main" id="{CAD69810-25C3-5FD8-422C-2E13FEE32536}"/>
              </a:ext>
            </a:extLst>
          </p:cNvPr>
          <p:cNvSpPr/>
          <p:nvPr/>
        </p:nvSpPr>
        <p:spPr>
          <a:xfrm>
            <a:off x="5577935" y="2652593"/>
            <a:ext cx="8232658" cy="1399937"/>
          </a:xfrm>
          <a:prstGeom prst="roundRect">
            <a:avLst>
              <a:gd name="adj" fmla="val 2645"/>
            </a:avLst>
          </a:prstGeom>
          <a:solidFill>
            <a:srgbClr val="444752"/>
          </a:solidFill>
          <a:ln/>
        </p:spPr>
      </p:sp>
      <p:sp>
        <p:nvSpPr>
          <p:cNvPr id="12" name="Text 5">
            <a:extLst>
              <a:ext uri="{FF2B5EF4-FFF2-40B4-BE49-F238E27FC236}">
                <a16:creationId xmlns:a16="http://schemas.microsoft.com/office/drawing/2014/main" id="{FA869A08-2966-EBD0-02EC-FB42830E2D27}"/>
              </a:ext>
            </a:extLst>
          </p:cNvPr>
          <p:cNvSpPr/>
          <p:nvPr/>
        </p:nvSpPr>
        <p:spPr>
          <a:xfrm>
            <a:off x="5824751" y="289941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D6E5EF"/>
                </a:solidFill>
                <a:latin typeface="Lora" pitchFamily="34" charset="0"/>
                <a:ea typeface="Lora" pitchFamily="34" charset="-122"/>
                <a:cs typeface="Lora" pitchFamily="34" charset="-120"/>
              </a:rPr>
              <a:t>Téléchargement</a:t>
            </a:r>
            <a:endParaRPr lang="en-US" sz="2250" dirty="0"/>
          </a:p>
        </p:txBody>
      </p:sp>
      <p:sp>
        <p:nvSpPr>
          <p:cNvPr id="13" name="Text 6">
            <a:extLst>
              <a:ext uri="{FF2B5EF4-FFF2-40B4-BE49-F238E27FC236}">
                <a16:creationId xmlns:a16="http://schemas.microsoft.com/office/drawing/2014/main" id="{24EB71DD-C348-9F5B-A8BE-EFF3571B252D}"/>
              </a:ext>
            </a:extLst>
          </p:cNvPr>
          <p:cNvSpPr/>
          <p:nvPr/>
        </p:nvSpPr>
        <p:spPr>
          <a:xfrm>
            <a:off x="5824750" y="3410664"/>
            <a:ext cx="7355221"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Télécharger NiFi depuis le site official </a:t>
            </a:r>
            <a:r>
              <a:rPr lang="en-US" sz="1900" dirty="0">
                <a:solidFill>
                  <a:srgbClr val="D6E5EF"/>
                </a:solidFill>
                <a:latin typeface="Source Sans Pro" pitchFamily="34" charset="0"/>
                <a:ea typeface="Source Sans Pro" pitchFamily="34" charset="-122"/>
              </a:rPr>
              <a:t>: </a:t>
            </a:r>
            <a:r>
              <a:rPr lang="fr-FR" sz="1900" dirty="0">
                <a:solidFill>
                  <a:srgbClr val="D6E5EF"/>
                </a:solidFill>
                <a:latin typeface="Source Sans Pro" pitchFamily="34" charset="0"/>
                <a:ea typeface="Source Sans Pro" pitchFamily="34" charset="-122"/>
                <a:hlinkClick r:id="rId5">
                  <a:extLst>
                    <a:ext uri="{A12FA001-AC4F-418D-AE19-62706E023703}">
                      <ahyp:hlinkClr xmlns:ahyp="http://schemas.microsoft.com/office/drawing/2018/hyperlinkcolor" val="tx"/>
                    </a:ext>
                  </a:extLst>
                </a:hlinkClick>
              </a:rPr>
              <a:t>https://nifi.apache.org/download.html</a:t>
            </a:r>
            <a:endParaRPr lang="en-US" sz="1900" dirty="0">
              <a:solidFill>
                <a:srgbClr val="D6E5EF"/>
              </a:solidFill>
              <a:latin typeface="Source Sans Pro" pitchFamily="34" charset="0"/>
              <a:ea typeface="Source Sans Pro" pitchFamily="34" charset="-122"/>
            </a:endParaRPr>
          </a:p>
        </p:txBody>
      </p:sp>
      <p:sp>
        <p:nvSpPr>
          <p:cNvPr id="14" name="Shape 7">
            <a:extLst>
              <a:ext uri="{FF2B5EF4-FFF2-40B4-BE49-F238E27FC236}">
                <a16:creationId xmlns:a16="http://schemas.microsoft.com/office/drawing/2014/main" id="{13BFB55D-826D-BF4D-E314-30FC33F151ED}"/>
              </a:ext>
            </a:extLst>
          </p:cNvPr>
          <p:cNvSpPr/>
          <p:nvPr/>
        </p:nvSpPr>
        <p:spPr>
          <a:xfrm>
            <a:off x="5577935" y="4299347"/>
            <a:ext cx="8232658" cy="1399937"/>
          </a:xfrm>
          <a:prstGeom prst="roundRect">
            <a:avLst>
              <a:gd name="adj" fmla="val 2645"/>
            </a:avLst>
          </a:prstGeom>
          <a:solidFill>
            <a:srgbClr val="444752"/>
          </a:solidFill>
          <a:ln/>
        </p:spPr>
      </p:sp>
      <p:sp>
        <p:nvSpPr>
          <p:cNvPr id="15" name="Text 8">
            <a:extLst>
              <a:ext uri="{FF2B5EF4-FFF2-40B4-BE49-F238E27FC236}">
                <a16:creationId xmlns:a16="http://schemas.microsoft.com/office/drawing/2014/main" id="{264B0196-A6C9-9DF1-B89E-B47E85D6A0EA}"/>
              </a:ext>
            </a:extLst>
          </p:cNvPr>
          <p:cNvSpPr/>
          <p:nvPr/>
        </p:nvSpPr>
        <p:spPr>
          <a:xfrm>
            <a:off x="5824751" y="4546163"/>
            <a:ext cx="2904530" cy="363141"/>
          </a:xfrm>
          <a:prstGeom prst="rect">
            <a:avLst/>
          </a:prstGeom>
          <a:noFill/>
          <a:ln/>
        </p:spPr>
        <p:txBody>
          <a:bodyPr wrap="none" lIns="0" tIns="0" rIns="0" bIns="0" rtlCol="0" anchor="t"/>
          <a:lstStyle/>
          <a:p>
            <a:pPr marL="0" indent="0">
              <a:lnSpc>
                <a:spcPts val="2850"/>
              </a:lnSpc>
              <a:buNone/>
            </a:pPr>
            <a:r>
              <a:rPr lang="en-US" sz="2250" dirty="0">
                <a:solidFill>
                  <a:srgbClr val="D6E5EF"/>
                </a:solidFill>
                <a:latin typeface="Lora" pitchFamily="34" charset="0"/>
                <a:ea typeface="Lora" pitchFamily="34" charset="-122"/>
                <a:cs typeface="Lora" pitchFamily="34" charset="-120"/>
              </a:rPr>
              <a:t>Décompression</a:t>
            </a:r>
            <a:endParaRPr lang="en-US" sz="2250" dirty="0"/>
          </a:p>
        </p:txBody>
      </p:sp>
      <p:sp>
        <p:nvSpPr>
          <p:cNvPr id="16" name="Text 9">
            <a:extLst>
              <a:ext uri="{FF2B5EF4-FFF2-40B4-BE49-F238E27FC236}">
                <a16:creationId xmlns:a16="http://schemas.microsoft.com/office/drawing/2014/main" id="{D6E8FA9D-1AB7-E1EF-E842-E2ED9AF19D26}"/>
              </a:ext>
            </a:extLst>
          </p:cNvPr>
          <p:cNvSpPr/>
          <p:nvPr/>
        </p:nvSpPr>
        <p:spPr>
          <a:xfrm>
            <a:off x="5824751" y="5057418"/>
            <a:ext cx="6922294"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Décompresser l'archive dans un répertoire</a:t>
            </a:r>
            <a:endParaRPr lang="en-US" sz="1900" dirty="0"/>
          </a:p>
        </p:txBody>
      </p:sp>
      <p:sp>
        <p:nvSpPr>
          <p:cNvPr id="17" name="Shape 10">
            <a:extLst>
              <a:ext uri="{FF2B5EF4-FFF2-40B4-BE49-F238E27FC236}">
                <a16:creationId xmlns:a16="http://schemas.microsoft.com/office/drawing/2014/main" id="{49D1AA26-18DB-A43A-D3B3-2F8870D9E07D}"/>
              </a:ext>
            </a:extLst>
          </p:cNvPr>
          <p:cNvSpPr/>
          <p:nvPr/>
        </p:nvSpPr>
        <p:spPr>
          <a:xfrm>
            <a:off x="5577935" y="5946100"/>
            <a:ext cx="8232658" cy="1399937"/>
          </a:xfrm>
          <a:prstGeom prst="roundRect">
            <a:avLst>
              <a:gd name="adj" fmla="val 2645"/>
            </a:avLst>
          </a:prstGeom>
          <a:solidFill>
            <a:srgbClr val="444752"/>
          </a:solidFill>
          <a:ln/>
        </p:spPr>
      </p:sp>
      <p:sp>
        <p:nvSpPr>
          <p:cNvPr id="18" name="Text 11">
            <a:extLst>
              <a:ext uri="{FF2B5EF4-FFF2-40B4-BE49-F238E27FC236}">
                <a16:creationId xmlns:a16="http://schemas.microsoft.com/office/drawing/2014/main" id="{90A174B9-BDF5-CEDD-8D05-0780DE6E3735}"/>
              </a:ext>
            </a:extLst>
          </p:cNvPr>
          <p:cNvSpPr/>
          <p:nvPr/>
        </p:nvSpPr>
        <p:spPr>
          <a:xfrm>
            <a:off x="5824751" y="6192917"/>
            <a:ext cx="2904530" cy="363141"/>
          </a:xfrm>
          <a:prstGeom prst="rect">
            <a:avLst/>
          </a:prstGeom>
          <a:noFill/>
          <a:ln/>
        </p:spPr>
        <p:txBody>
          <a:bodyPr wrap="none" lIns="0" tIns="0" rIns="0" bIns="0" rtlCol="0" anchor="t"/>
          <a:lstStyle/>
          <a:p>
            <a:pPr marL="0" indent="0">
              <a:lnSpc>
                <a:spcPts val="2850"/>
              </a:lnSpc>
              <a:buNone/>
            </a:pPr>
            <a:r>
              <a:rPr lang="en-US" sz="2250" dirty="0">
                <a:solidFill>
                  <a:srgbClr val="D6E5EF"/>
                </a:solidFill>
                <a:latin typeface="Lora" pitchFamily="34" charset="0"/>
                <a:ea typeface="Lora" pitchFamily="34" charset="-122"/>
                <a:cs typeface="Lora" pitchFamily="34" charset="-120"/>
              </a:rPr>
              <a:t>Lancement</a:t>
            </a:r>
            <a:endParaRPr lang="en-US" sz="2250" dirty="0"/>
          </a:p>
        </p:txBody>
      </p:sp>
      <p:sp>
        <p:nvSpPr>
          <p:cNvPr id="19" name="Text 12">
            <a:extLst>
              <a:ext uri="{FF2B5EF4-FFF2-40B4-BE49-F238E27FC236}">
                <a16:creationId xmlns:a16="http://schemas.microsoft.com/office/drawing/2014/main" id="{BD542381-8C64-6168-BED8-F7AF99D9DE58}"/>
              </a:ext>
            </a:extLst>
          </p:cNvPr>
          <p:cNvSpPr/>
          <p:nvPr/>
        </p:nvSpPr>
        <p:spPr>
          <a:xfrm>
            <a:off x="5824751" y="6704171"/>
            <a:ext cx="6922294"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Lancer NiFi depuis la ligne de commande</a:t>
            </a:r>
            <a:endParaRPr lang="en-US" sz="1900" dirty="0"/>
          </a:p>
        </p:txBody>
      </p:sp>
    </p:spTree>
    <p:extLst>
      <p:ext uri="{BB962C8B-B14F-4D97-AF65-F5344CB8AC3E}">
        <p14:creationId xmlns:p14="http://schemas.microsoft.com/office/powerpoint/2010/main" val="150976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3">
            <a:extLst>
              <a:ext uri="{FF2B5EF4-FFF2-40B4-BE49-F238E27FC236}">
                <a16:creationId xmlns:a16="http://schemas.microsoft.com/office/drawing/2014/main" id="{B53EABC0-FF92-18B6-92CE-155545C7A0C9}"/>
              </a:ext>
            </a:extLst>
          </p:cNvPr>
          <p:cNvPicPr>
            <a:picLocks noChangeAspect="1"/>
          </p:cNvPicPr>
          <p:nvPr/>
        </p:nvPicPr>
        <p:blipFill>
          <a:blip r:embed="rId4"/>
          <a:stretch>
            <a:fillRect/>
          </a:stretch>
        </p:blipFill>
        <p:spPr>
          <a:xfrm>
            <a:off x="-120216" y="0"/>
            <a:ext cx="14630399" cy="8229600"/>
          </a:xfrm>
          <a:prstGeom prst="rect">
            <a:avLst/>
          </a:prstGeom>
        </p:spPr>
      </p:pic>
      <p:sp>
        <p:nvSpPr>
          <p:cNvPr id="5" name="Rectangle 4">
            <a:extLst>
              <a:ext uri="{FF2B5EF4-FFF2-40B4-BE49-F238E27FC236}">
                <a16:creationId xmlns:a16="http://schemas.microsoft.com/office/drawing/2014/main" id="{230D31A5-3654-8867-D79B-A45FF8A0D6C1}"/>
              </a:ext>
            </a:extLst>
          </p:cNvPr>
          <p:cNvSpPr/>
          <p:nvPr/>
        </p:nvSpPr>
        <p:spPr>
          <a:xfrm>
            <a:off x="12115886" y="1040525"/>
            <a:ext cx="2134602" cy="59911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BF"/>
          </a:p>
        </p:txBody>
      </p:sp>
      <p:sp>
        <p:nvSpPr>
          <p:cNvPr id="6" name="Rectangle 5">
            <a:extLst>
              <a:ext uri="{FF2B5EF4-FFF2-40B4-BE49-F238E27FC236}">
                <a16:creationId xmlns:a16="http://schemas.microsoft.com/office/drawing/2014/main" id="{7E157FC0-8948-8983-20A2-F3406C8703E2}"/>
              </a:ext>
            </a:extLst>
          </p:cNvPr>
          <p:cNvSpPr/>
          <p:nvPr/>
        </p:nvSpPr>
        <p:spPr>
          <a:xfrm>
            <a:off x="679568" y="5038757"/>
            <a:ext cx="2506369" cy="3733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BF"/>
          </a:p>
        </p:txBody>
      </p:sp>
      <p:sp>
        <p:nvSpPr>
          <p:cNvPr id="7" name="Zone de texte 3">
            <a:extLst>
              <a:ext uri="{FF2B5EF4-FFF2-40B4-BE49-F238E27FC236}">
                <a16:creationId xmlns:a16="http://schemas.microsoft.com/office/drawing/2014/main" id="{42C2A2B5-1341-E088-56F0-58B158B6D6D2}"/>
              </a:ext>
            </a:extLst>
          </p:cNvPr>
          <p:cNvSpPr txBox="1"/>
          <p:nvPr/>
        </p:nvSpPr>
        <p:spPr>
          <a:xfrm>
            <a:off x="2679626" y="5006372"/>
            <a:ext cx="461227" cy="2857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b="1" kern="100" dirty="0">
                <a:ln w="11113" cap="flat" cmpd="sng" algn="ctr">
                  <a:solidFill>
                    <a:srgbClr val="ED7D31"/>
                  </a:solidFill>
                  <a:prstDash val="solid"/>
                  <a:round/>
                </a:ln>
                <a:solidFill>
                  <a:srgbClr val="F7CAAC"/>
                </a:solidFill>
                <a:effectLst/>
                <a:latin typeface="Calibri" panose="020F0502020204030204" pitchFamily="34" charset="0"/>
                <a:ea typeface="Calibri" panose="020F0502020204030204" pitchFamily="34" charset="0"/>
                <a:cs typeface="Times New Roman" panose="02020603050405020304" pitchFamily="18" charset="0"/>
              </a:rPr>
              <a:t>2</a:t>
            </a:r>
            <a:endParaRPr lang="fr-BF"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Zone de texte 3">
            <a:extLst>
              <a:ext uri="{FF2B5EF4-FFF2-40B4-BE49-F238E27FC236}">
                <a16:creationId xmlns:a16="http://schemas.microsoft.com/office/drawing/2014/main" id="{291546D0-75C7-ADDD-E297-ACD00177C775}"/>
              </a:ext>
            </a:extLst>
          </p:cNvPr>
          <p:cNvSpPr txBox="1"/>
          <p:nvPr/>
        </p:nvSpPr>
        <p:spPr>
          <a:xfrm>
            <a:off x="639977" y="399934"/>
            <a:ext cx="2923030" cy="813342"/>
          </a:xfrm>
          <a:prstGeom prst="rect">
            <a:avLst/>
          </a:prstGeom>
          <a:noFill/>
          <a:ln w="12700">
            <a:solidFill>
              <a:srgbClr val="FF000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1100" b="1" kern="100" dirty="0">
                <a:ln w="6604" cap="flat" cmpd="sng" algn="ctr">
                  <a:solidFill>
                    <a:srgbClr val="ED7D31"/>
                  </a:solidFill>
                  <a:prstDash val="solid"/>
                  <a:round/>
                </a:ln>
                <a:noFill/>
                <a:effectLst>
                  <a:outerShdw dist="38100" dir="2700000" algn="tl">
                    <a:schemeClr val="accent2"/>
                  </a:outerShdw>
                </a:effectLst>
                <a:latin typeface="Calibri" panose="020F0502020204030204" pitchFamily="34" charset="0"/>
                <a:ea typeface="Calibri" panose="020F0502020204030204" pitchFamily="34" charset="0"/>
                <a:cs typeface="Times New Roman" panose="02020603050405020304" pitchFamily="18" charset="0"/>
              </a:rPr>
              <a:t> </a:t>
            </a:r>
            <a:r>
              <a:rPr lang="fr-FR" sz="2400" b="1" kern="100" dirty="0">
                <a:ln w="6604" cap="flat" cmpd="sng" algn="ctr">
                  <a:solidFill>
                    <a:srgbClr val="ED7D31"/>
                  </a:solidFill>
                  <a:prstDash val="solid"/>
                  <a:round/>
                </a:ln>
                <a:noFill/>
                <a:effectLst>
                  <a:outerShdw dist="38100" dir="2700000" algn="tl">
                    <a:schemeClr val="accent2"/>
                  </a:outerShdw>
                </a:effectLst>
                <a:latin typeface="Calibri" panose="020F0502020204030204" pitchFamily="34" charset="0"/>
                <a:ea typeface="Calibri" panose="020F0502020204030204" pitchFamily="34" charset="0"/>
                <a:cs typeface="Times New Roman" panose="02020603050405020304" pitchFamily="18" charset="0"/>
              </a:rPr>
              <a:t>1 </a:t>
            </a:r>
            <a:endParaRPr lang="fr-BF"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Zone de texte 3">
            <a:extLst>
              <a:ext uri="{FF2B5EF4-FFF2-40B4-BE49-F238E27FC236}">
                <a16:creationId xmlns:a16="http://schemas.microsoft.com/office/drawing/2014/main" id="{5E6A99C3-5650-E1BB-7923-ACDE12EE57E3}"/>
              </a:ext>
            </a:extLst>
          </p:cNvPr>
          <p:cNvSpPr txBox="1"/>
          <p:nvPr/>
        </p:nvSpPr>
        <p:spPr>
          <a:xfrm>
            <a:off x="12141507" y="1213276"/>
            <a:ext cx="930085" cy="46037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sz="2000" b="1" kern="100" dirty="0">
                <a:ln w="11113" cap="flat" cmpd="sng" algn="ctr">
                  <a:solidFill>
                    <a:srgbClr val="ED7D31"/>
                  </a:solidFill>
                  <a:prstDash val="solid"/>
                  <a:round/>
                </a:ln>
                <a:solidFill>
                  <a:srgbClr val="F7CAAC"/>
                </a:solidFill>
                <a:effectLst/>
                <a:latin typeface="Calibri" panose="020F0502020204030204" pitchFamily="34" charset="0"/>
                <a:ea typeface="Calibri" panose="020F0502020204030204" pitchFamily="34" charset="0"/>
                <a:cs typeface="Times New Roman" panose="02020603050405020304" pitchFamily="18" charset="0"/>
              </a:rPr>
              <a:t>3</a:t>
            </a:r>
            <a:endParaRPr lang="fr-BF"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815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3">
            <a:extLst>
              <a:ext uri="{FF2B5EF4-FFF2-40B4-BE49-F238E27FC236}">
                <a16:creationId xmlns:a16="http://schemas.microsoft.com/office/drawing/2014/main" id="{DA34273E-5FB7-0784-79DC-0F2E69761397}"/>
              </a:ext>
            </a:extLst>
          </p:cNvPr>
          <p:cNvPicPr>
            <a:picLocks noChangeAspect="1"/>
          </p:cNvPicPr>
          <p:nvPr/>
        </p:nvPicPr>
        <p:blipFill>
          <a:blip r:embed="rId4"/>
          <a:stretch>
            <a:fillRect/>
          </a:stretch>
        </p:blipFill>
        <p:spPr>
          <a:xfrm>
            <a:off x="1" y="69788"/>
            <a:ext cx="14630400" cy="8229600"/>
          </a:xfrm>
          <a:prstGeom prst="rect">
            <a:avLst/>
          </a:prstGeom>
        </p:spPr>
      </p:pic>
      <p:sp>
        <p:nvSpPr>
          <p:cNvPr id="5" name="ZoneTexte 4">
            <a:extLst>
              <a:ext uri="{FF2B5EF4-FFF2-40B4-BE49-F238E27FC236}">
                <a16:creationId xmlns:a16="http://schemas.microsoft.com/office/drawing/2014/main" id="{0C382DDC-1373-C5A8-1F6A-C7F294008F43}"/>
              </a:ext>
            </a:extLst>
          </p:cNvPr>
          <p:cNvSpPr txBox="1"/>
          <p:nvPr/>
        </p:nvSpPr>
        <p:spPr>
          <a:xfrm>
            <a:off x="1" y="6432334"/>
            <a:ext cx="9601201" cy="369332"/>
          </a:xfrm>
          <a:prstGeom prst="rect">
            <a:avLst/>
          </a:prstGeom>
          <a:noFill/>
          <a:ln>
            <a:solidFill>
              <a:srgbClr val="FF0000"/>
            </a:solidFill>
          </a:ln>
        </p:spPr>
        <p:txBody>
          <a:bodyPr wrap="square" rtlCol="0">
            <a:spAutoFit/>
          </a:bodyPr>
          <a:lstStyle/>
          <a:p>
            <a:endParaRPr lang="fr-BF" dirty="0"/>
          </a:p>
        </p:txBody>
      </p:sp>
      <p:sp>
        <p:nvSpPr>
          <p:cNvPr id="6" name="Rectangle 5">
            <a:extLst>
              <a:ext uri="{FF2B5EF4-FFF2-40B4-BE49-F238E27FC236}">
                <a16:creationId xmlns:a16="http://schemas.microsoft.com/office/drawing/2014/main" id="{B5EE8184-39B8-0C87-5F8C-8B6D17A03F17}"/>
              </a:ext>
            </a:extLst>
          </p:cNvPr>
          <p:cNvSpPr/>
          <p:nvPr/>
        </p:nvSpPr>
        <p:spPr>
          <a:xfrm>
            <a:off x="5644055" y="788275"/>
            <a:ext cx="1671145" cy="2161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F"/>
          </a:p>
        </p:txBody>
      </p:sp>
      <p:sp>
        <p:nvSpPr>
          <p:cNvPr id="7" name="Légende : encadrée 6">
            <a:extLst>
              <a:ext uri="{FF2B5EF4-FFF2-40B4-BE49-F238E27FC236}">
                <a16:creationId xmlns:a16="http://schemas.microsoft.com/office/drawing/2014/main" id="{0F1FC96B-7BC2-B9F9-A47E-D03D336E4B9F}"/>
              </a:ext>
            </a:extLst>
          </p:cNvPr>
          <p:cNvSpPr/>
          <p:nvPr/>
        </p:nvSpPr>
        <p:spPr>
          <a:xfrm>
            <a:off x="8726215" y="429031"/>
            <a:ext cx="4706005" cy="718487"/>
          </a:xfrm>
          <a:prstGeom prst="borderCallout1">
            <a:avLst>
              <a:gd name="adj1" fmla="val 51664"/>
              <a:gd name="adj2" fmla="val -161"/>
              <a:gd name="adj3" fmla="val 66421"/>
              <a:gd name="adj4" fmla="val -30452"/>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F" dirty="0"/>
          </a:p>
        </p:txBody>
      </p:sp>
      <p:sp>
        <p:nvSpPr>
          <p:cNvPr id="8" name="Légende : encadrée 7">
            <a:extLst>
              <a:ext uri="{FF2B5EF4-FFF2-40B4-BE49-F238E27FC236}">
                <a16:creationId xmlns:a16="http://schemas.microsoft.com/office/drawing/2014/main" id="{F770C0F3-5AAB-9069-FA74-3ABEB0D45AC6}"/>
              </a:ext>
            </a:extLst>
          </p:cNvPr>
          <p:cNvSpPr/>
          <p:nvPr/>
        </p:nvSpPr>
        <p:spPr>
          <a:xfrm>
            <a:off x="8802415" y="7018720"/>
            <a:ext cx="4774321" cy="783381"/>
          </a:xfrm>
          <a:prstGeom prst="borderCallout1">
            <a:avLst>
              <a:gd name="adj1" fmla="val 49470"/>
              <a:gd name="adj2" fmla="val 480"/>
              <a:gd name="adj3" fmla="val -31286"/>
              <a:gd name="adj4" fmla="val -48398"/>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F" dirty="0"/>
          </a:p>
        </p:txBody>
      </p:sp>
      <p:sp>
        <p:nvSpPr>
          <p:cNvPr id="9" name="ZoneTexte 8">
            <a:extLst>
              <a:ext uri="{FF2B5EF4-FFF2-40B4-BE49-F238E27FC236}">
                <a16:creationId xmlns:a16="http://schemas.microsoft.com/office/drawing/2014/main" id="{27524B72-EE5D-DFAA-B77C-9CC36C10E7D7}"/>
              </a:ext>
            </a:extLst>
          </p:cNvPr>
          <p:cNvSpPr txBox="1"/>
          <p:nvPr/>
        </p:nvSpPr>
        <p:spPr>
          <a:xfrm>
            <a:off x="8726216" y="605870"/>
            <a:ext cx="4926721" cy="369332"/>
          </a:xfrm>
          <a:prstGeom prst="rect">
            <a:avLst/>
          </a:prstGeom>
          <a:noFill/>
        </p:spPr>
        <p:txBody>
          <a:bodyPr wrap="square" rtlCol="0">
            <a:spAutoFit/>
          </a:bodyPr>
          <a:lstStyle/>
          <a:p>
            <a:r>
              <a:rPr lang="fr-FR" sz="1800" kern="0" dirty="0">
                <a:solidFill>
                  <a:srgbClr val="FFFF00"/>
                </a:solidFill>
                <a:effectLst/>
                <a:latin typeface="Times New Roman" panose="02020603050405020304" pitchFamily="18" charset="0"/>
                <a:ea typeface="Times New Roman" panose="02020603050405020304" pitchFamily="18" charset="0"/>
              </a:rPr>
              <a:t>Script permettant </a:t>
            </a:r>
            <a:r>
              <a:rPr lang="fr-BF" sz="1800" kern="0" dirty="0">
                <a:solidFill>
                  <a:srgbClr val="FFFF00"/>
                </a:solidFill>
                <a:effectLst/>
                <a:latin typeface="Times New Roman" panose="02020603050405020304" pitchFamily="18" charset="0"/>
                <a:ea typeface="Times New Roman" panose="02020603050405020304" pitchFamily="18" charset="0"/>
              </a:rPr>
              <a:t> le</a:t>
            </a:r>
            <a:r>
              <a:rPr lang="fr-FR" sz="1800" kern="0" dirty="0">
                <a:solidFill>
                  <a:srgbClr val="FFFF00"/>
                </a:solidFill>
                <a:effectLst/>
                <a:latin typeface="Times New Roman" panose="02020603050405020304" pitchFamily="18" charset="0"/>
                <a:ea typeface="Times New Roman" panose="02020603050405020304" pitchFamily="18" charset="0"/>
              </a:rPr>
              <a:t> démarrage du </a:t>
            </a:r>
            <a:r>
              <a:rPr lang="fr-BF" sz="1800" kern="0" dirty="0">
                <a:solidFill>
                  <a:srgbClr val="FFFF00"/>
                </a:solidFill>
                <a:effectLst/>
                <a:latin typeface="Times New Roman" panose="02020603050405020304" pitchFamily="18" charset="0"/>
                <a:ea typeface="Times New Roman" panose="02020603050405020304" pitchFamily="18" charset="0"/>
              </a:rPr>
              <a:t> service NiFi</a:t>
            </a:r>
            <a:endParaRPr lang="fr-BF" dirty="0">
              <a:solidFill>
                <a:srgbClr val="FFFF00"/>
              </a:solidFill>
            </a:endParaRPr>
          </a:p>
        </p:txBody>
      </p:sp>
      <p:sp>
        <p:nvSpPr>
          <p:cNvPr id="10" name="ZoneTexte 9">
            <a:extLst>
              <a:ext uri="{FF2B5EF4-FFF2-40B4-BE49-F238E27FC236}">
                <a16:creationId xmlns:a16="http://schemas.microsoft.com/office/drawing/2014/main" id="{4FFE8546-855B-9C5D-3B33-CB150B81C860}"/>
              </a:ext>
            </a:extLst>
          </p:cNvPr>
          <p:cNvSpPr txBox="1"/>
          <p:nvPr/>
        </p:nvSpPr>
        <p:spPr>
          <a:xfrm>
            <a:off x="8878616" y="7017187"/>
            <a:ext cx="4774321" cy="646331"/>
          </a:xfrm>
          <a:prstGeom prst="rect">
            <a:avLst/>
          </a:prstGeom>
          <a:noFill/>
        </p:spPr>
        <p:txBody>
          <a:bodyPr wrap="square" rtlCol="0">
            <a:spAutoFit/>
          </a:bodyPr>
          <a:lstStyle/>
          <a:p>
            <a:r>
              <a:rPr lang="fr-FR" kern="0" dirty="0">
                <a:solidFill>
                  <a:srgbClr val="FFFF00"/>
                </a:solidFill>
                <a:latin typeface="Times New Roman" panose="02020603050405020304" pitchFamily="18" charset="0"/>
              </a:rPr>
              <a:t>La ligne confirme que NiFi a été lancé et en cours d'exécution avec l'ID de processus 8888.</a:t>
            </a:r>
            <a:endParaRPr lang="fr-BF" kern="0" dirty="0">
              <a:solidFill>
                <a:srgbClr val="FFFF00"/>
              </a:solidFill>
              <a:latin typeface="Times New Roman" panose="02020603050405020304" pitchFamily="18" charset="0"/>
            </a:endParaRPr>
          </a:p>
        </p:txBody>
      </p:sp>
    </p:spTree>
    <p:extLst>
      <p:ext uri="{BB962C8B-B14F-4D97-AF65-F5344CB8AC3E}">
        <p14:creationId xmlns:p14="http://schemas.microsoft.com/office/powerpoint/2010/main" val="3341266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6819" y="0"/>
            <a:ext cx="14533581" cy="8229600"/>
          </a:xfrm>
          <a:prstGeom prst="rect">
            <a:avLst/>
          </a:prstGeom>
          <a:solidFill>
            <a:schemeClr val="bg2">
              <a:lumMod val="25000"/>
              <a:alpha val="75000"/>
            </a:schemeClr>
          </a:solidFill>
          <a:ln/>
        </p:spPr>
      </p:sp>
      <p:pic>
        <p:nvPicPr>
          <p:cNvPr id="7" name="Image 6">
            <a:extLst>
              <a:ext uri="{FF2B5EF4-FFF2-40B4-BE49-F238E27FC236}">
                <a16:creationId xmlns:a16="http://schemas.microsoft.com/office/drawing/2014/main" id="{6448611B-0C5D-43CD-B0CE-A105116940EB}"/>
              </a:ext>
            </a:extLst>
          </p:cNvPr>
          <p:cNvPicPr>
            <a:picLocks noChangeAspect="1"/>
          </p:cNvPicPr>
          <p:nvPr/>
        </p:nvPicPr>
        <p:blipFill>
          <a:blip r:embed="rId4"/>
          <a:stretch>
            <a:fillRect/>
          </a:stretch>
        </p:blipFill>
        <p:spPr>
          <a:xfrm>
            <a:off x="0" y="0"/>
            <a:ext cx="14630400" cy="8229600"/>
          </a:xfrm>
          <a:prstGeom prst="rect">
            <a:avLst/>
          </a:prstGeom>
        </p:spPr>
      </p:pic>
      <p:sp>
        <p:nvSpPr>
          <p:cNvPr id="5" name="ZoneTexte 4">
            <a:extLst>
              <a:ext uri="{FF2B5EF4-FFF2-40B4-BE49-F238E27FC236}">
                <a16:creationId xmlns:a16="http://schemas.microsoft.com/office/drawing/2014/main" id="{4BF7E6C0-847C-CB8D-46BD-808BE789B882}"/>
              </a:ext>
            </a:extLst>
          </p:cNvPr>
          <p:cNvSpPr txBox="1"/>
          <p:nvPr/>
        </p:nvSpPr>
        <p:spPr>
          <a:xfrm>
            <a:off x="8629469" y="4090029"/>
            <a:ext cx="4114800" cy="923330"/>
          </a:xfrm>
          <a:prstGeom prst="rect">
            <a:avLst/>
          </a:prstGeom>
          <a:noFill/>
          <a:ln>
            <a:solidFill>
              <a:srgbClr val="FF0000"/>
            </a:solidFill>
          </a:ln>
        </p:spPr>
        <p:txBody>
          <a:bodyPr wrap="square" rtlCol="0">
            <a:spAutoFit/>
          </a:bodyPr>
          <a:lstStyle/>
          <a:p>
            <a:pPr algn="just"/>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Apache NiFi est désormais </a:t>
            </a:r>
            <a:r>
              <a:rPr lang="fr-F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installé et lancé</a:t>
            </a:r>
            <a:r>
              <a:rPr lang="fr-FR" sz="1800" kern="0" dirty="0">
                <a:effectLst/>
                <a:latin typeface="Times New Roman" panose="02020603050405020304" pitchFamily="18" charset="0"/>
                <a:ea typeface="Times New Roman" panose="02020603050405020304" pitchFamily="18" charset="0"/>
                <a:cs typeface="Times New Roman" panose="02020603050405020304" pitchFamily="18" charset="0"/>
              </a:rPr>
              <a:t> sur notre poste de travail.</a:t>
            </a:r>
            <a:endParaRPr lang="fr-BF"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BF" dirty="0"/>
          </a:p>
        </p:txBody>
      </p:sp>
    </p:spTree>
    <p:extLst>
      <p:ext uri="{BB962C8B-B14F-4D97-AF65-F5344CB8AC3E}">
        <p14:creationId xmlns:p14="http://schemas.microsoft.com/office/powerpoint/2010/main" val="2592210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9051"/>
            <a:ext cx="14630400" cy="8229600"/>
          </a:xfrm>
          <a:prstGeom prst="rect">
            <a:avLst/>
          </a:prstGeom>
          <a:solidFill>
            <a:schemeClr val="bg2">
              <a:lumMod val="25000"/>
              <a:alpha val="75000"/>
            </a:schemeClr>
          </a:solidFill>
          <a:ln/>
        </p:spPr>
      </p:sp>
      <p:pic>
        <p:nvPicPr>
          <p:cNvPr id="18" name="Image 0" descr="preencoded.png">
            <a:extLst>
              <a:ext uri="{FF2B5EF4-FFF2-40B4-BE49-F238E27FC236}">
                <a16:creationId xmlns:a16="http://schemas.microsoft.com/office/drawing/2014/main" id="{F463A284-F135-E53B-5E88-6E25B94CD3F6}"/>
              </a:ext>
            </a:extLst>
          </p:cNvPr>
          <p:cNvPicPr>
            <a:picLocks noChangeAspect="1"/>
          </p:cNvPicPr>
          <p:nvPr/>
        </p:nvPicPr>
        <p:blipFill>
          <a:blip r:embed="rId4"/>
          <a:stretch>
            <a:fillRect/>
          </a:stretch>
        </p:blipFill>
        <p:spPr>
          <a:xfrm>
            <a:off x="9144000" y="0"/>
            <a:ext cx="5486400" cy="8229600"/>
          </a:xfrm>
          <a:prstGeom prst="rect">
            <a:avLst/>
          </a:prstGeom>
        </p:spPr>
      </p:pic>
      <p:sp>
        <p:nvSpPr>
          <p:cNvPr id="19" name="Text 2">
            <a:extLst>
              <a:ext uri="{FF2B5EF4-FFF2-40B4-BE49-F238E27FC236}">
                <a16:creationId xmlns:a16="http://schemas.microsoft.com/office/drawing/2014/main" id="{72740664-7FD3-33FB-74B0-7DFC64DF7755}"/>
              </a:ext>
            </a:extLst>
          </p:cNvPr>
          <p:cNvSpPr/>
          <p:nvPr/>
        </p:nvSpPr>
        <p:spPr>
          <a:xfrm>
            <a:off x="864037" y="1241465"/>
            <a:ext cx="7415927" cy="1452086"/>
          </a:xfrm>
          <a:prstGeom prst="rect">
            <a:avLst/>
          </a:prstGeom>
          <a:noFill/>
          <a:ln/>
        </p:spPr>
        <p:txBody>
          <a:bodyPr wrap="square" lIns="0" tIns="0" rIns="0" bIns="0" rtlCol="0" anchor="t"/>
          <a:lstStyle/>
          <a:p>
            <a:pPr marL="0" indent="0">
              <a:lnSpc>
                <a:spcPts val="5700"/>
              </a:lnSpc>
              <a:buNone/>
            </a:pPr>
            <a:r>
              <a:rPr lang="en-US" sz="4550" dirty="0">
                <a:solidFill>
                  <a:srgbClr val="F98AC7"/>
                </a:solidFill>
                <a:latin typeface="Lora" pitchFamily="34" charset="0"/>
                <a:ea typeface="Lora" pitchFamily="34" charset="-122"/>
                <a:cs typeface="Lora" pitchFamily="34" charset="-120"/>
              </a:rPr>
              <a:t>Configuration d'Apache NiFi</a:t>
            </a:r>
            <a:endParaRPr lang="en-US" sz="4550" dirty="0"/>
          </a:p>
        </p:txBody>
      </p:sp>
      <p:sp>
        <p:nvSpPr>
          <p:cNvPr id="20" name="Text 3">
            <a:extLst>
              <a:ext uri="{FF2B5EF4-FFF2-40B4-BE49-F238E27FC236}">
                <a16:creationId xmlns:a16="http://schemas.microsoft.com/office/drawing/2014/main" id="{D995AEFD-04A0-2554-6B23-C9CAC04FA483}"/>
              </a:ext>
            </a:extLst>
          </p:cNvPr>
          <p:cNvSpPr/>
          <p:nvPr/>
        </p:nvSpPr>
        <p:spPr>
          <a:xfrm>
            <a:off x="864037" y="3063835"/>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Configurer les processeurs NiFi pour traiter les données de réservation.</a:t>
            </a:r>
            <a:endParaRPr lang="en-US" sz="1900" dirty="0"/>
          </a:p>
        </p:txBody>
      </p:sp>
      <p:sp>
        <p:nvSpPr>
          <p:cNvPr id="21" name="Text 6">
            <a:extLst>
              <a:ext uri="{FF2B5EF4-FFF2-40B4-BE49-F238E27FC236}">
                <a16:creationId xmlns:a16="http://schemas.microsoft.com/office/drawing/2014/main" id="{5884429F-7E78-6C78-7D58-881987E6AC7E}"/>
              </a:ext>
            </a:extLst>
          </p:cNvPr>
          <p:cNvSpPr/>
          <p:nvPr/>
        </p:nvSpPr>
        <p:spPr>
          <a:xfrm>
            <a:off x="1126093" y="390751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Processeur</a:t>
            </a:r>
            <a:endParaRPr lang="en-US" sz="1900" dirty="0"/>
          </a:p>
        </p:txBody>
      </p:sp>
      <p:sp>
        <p:nvSpPr>
          <p:cNvPr id="22" name="Text 7">
            <a:extLst>
              <a:ext uri="{FF2B5EF4-FFF2-40B4-BE49-F238E27FC236}">
                <a16:creationId xmlns:a16="http://schemas.microsoft.com/office/drawing/2014/main" id="{1E61D3AE-913B-D117-1D69-956027AFE1FD}"/>
              </a:ext>
            </a:extLst>
          </p:cNvPr>
          <p:cNvSpPr/>
          <p:nvPr/>
        </p:nvSpPr>
        <p:spPr>
          <a:xfrm>
            <a:off x="4822627" y="390751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Fonction</a:t>
            </a:r>
            <a:endParaRPr lang="en-US" sz="1900" dirty="0"/>
          </a:p>
        </p:txBody>
      </p:sp>
      <p:sp>
        <p:nvSpPr>
          <p:cNvPr id="23" name="Shape 8">
            <a:extLst>
              <a:ext uri="{FF2B5EF4-FFF2-40B4-BE49-F238E27FC236}">
                <a16:creationId xmlns:a16="http://schemas.microsoft.com/office/drawing/2014/main" id="{01838D59-CE80-FD6B-89A8-457A2F1D0600}"/>
              </a:ext>
            </a:extLst>
          </p:cNvPr>
          <p:cNvSpPr/>
          <p:nvPr/>
        </p:nvSpPr>
        <p:spPr>
          <a:xfrm>
            <a:off x="879277" y="4458295"/>
            <a:ext cx="7385447" cy="706517"/>
          </a:xfrm>
          <a:prstGeom prst="rect">
            <a:avLst/>
          </a:prstGeom>
          <a:solidFill>
            <a:srgbClr val="000000">
              <a:alpha val="4000"/>
            </a:srgbClr>
          </a:solidFill>
          <a:ln/>
        </p:spPr>
      </p:sp>
      <p:sp>
        <p:nvSpPr>
          <p:cNvPr id="24" name="Text 9">
            <a:extLst>
              <a:ext uri="{FF2B5EF4-FFF2-40B4-BE49-F238E27FC236}">
                <a16:creationId xmlns:a16="http://schemas.microsoft.com/office/drawing/2014/main" id="{612760E1-4BEA-3F30-2E04-50DC194E5865}"/>
              </a:ext>
            </a:extLst>
          </p:cNvPr>
          <p:cNvSpPr/>
          <p:nvPr/>
        </p:nvSpPr>
        <p:spPr>
          <a:xfrm>
            <a:off x="1126093" y="461402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ExecuteSQL</a:t>
            </a:r>
            <a:endParaRPr lang="en-US" sz="1900" dirty="0"/>
          </a:p>
        </p:txBody>
      </p:sp>
      <p:sp>
        <p:nvSpPr>
          <p:cNvPr id="25" name="Text 10">
            <a:extLst>
              <a:ext uri="{FF2B5EF4-FFF2-40B4-BE49-F238E27FC236}">
                <a16:creationId xmlns:a16="http://schemas.microsoft.com/office/drawing/2014/main" id="{BE4EBF5A-A047-994E-18E5-47F2532657F8}"/>
              </a:ext>
            </a:extLst>
          </p:cNvPr>
          <p:cNvSpPr/>
          <p:nvPr/>
        </p:nvSpPr>
        <p:spPr>
          <a:xfrm>
            <a:off x="4822627" y="461402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Exécuter des requêtes SQL</a:t>
            </a:r>
            <a:endParaRPr lang="en-US" sz="1900" dirty="0"/>
          </a:p>
        </p:txBody>
      </p:sp>
      <p:sp>
        <p:nvSpPr>
          <p:cNvPr id="26" name="Shape 11">
            <a:extLst>
              <a:ext uri="{FF2B5EF4-FFF2-40B4-BE49-F238E27FC236}">
                <a16:creationId xmlns:a16="http://schemas.microsoft.com/office/drawing/2014/main" id="{1A45D876-5737-ECCA-A51A-F4D5991623B5}"/>
              </a:ext>
            </a:extLst>
          </p:cNvPr>
          <p:cNvSpPr/>
          <p:nvPr/>
        </p:nvSpPr>
        <p:spPr>
          <a:xfrm>
            <a:off x="879277" y="5164812"/>
            <a:ext cx="7385447" cy="1101566"/>
          </a:xfrm>
          <a:prstGeom prst="rect">
            <a:avLst/>
          </a:prstGeom>
          <a:solidFill>
            <a:srgbClr val="FFFFFF">
              <a:alpha val="4000"/>
            </a:srgbClr>
          </a:solidFill>
          <a:ln/>
        </p:spPr>
      </p:sp>
      <p:sp>
        <p:nvSpPr>
          <p:cNvPr id="27" name="Text 12">
            <a:extLst>
              <a:ext uri="{FF2B5EF4-FFF2-40B4-BE49-F238E27FC236}">
                <a16:creationId xmlns:a16="http://schemas.microsoft.com/office/drawing/2014/main" id="{21F39B4E-26E5-E079-EE1B-E2DF9C0E71D8}"/>
              </a:ext>
            </a:extLst>
          </p:cNvPr>
          <p:cNvSpPr/>
          <p:nvPr/>
        </p:nvSpPr>
        <p:spPr>
          <a:xfrm>
            <a:off x="1126093" y="532054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ConvertRecord</a:t>
            </a:r>
            <a:endParaRPr lang="en-US" sz="1900" dirty="0"/>
          </a:p>
        </p:txBody>
      </p:sp>
      <p:sp>
        <p:nvSpPr>
          <p:cNvPr id="28" name="Text 13">
            <a:extLst>
              <a:ext uri="{FF2B5EF4-FFF2-40B4-BE49-F238E27FC236}">
                <a16:creationId xmlns:a16="http://schemas.microsoft.com/office/drawing/2014/main" id="{B003088E-F2E6-3CFA-B331-946BEA688C8D}"/>
              </a:ext>
            </a:extLst>
          </p:cNvPr>
          <p:cNvSpPr/>
          <p:nvPr/>
        </p:nvSpPr>
        <p:spPr>
          <a:xfrm>
            <a:off x="4822627" y="5320546"/>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Convertir le format des données</a:t>
            </a:r>
            <a:endParaRPr lang="en-US" sz="1900" dirty="0"/>
          </a:p>
        </p:txBody>
      </p:sp>
      <p:sp>
        <p:nvSpPr>
          <p:cNvPr id="29" name="Shape 14">
            <a:extLst>
              <a:ext uri="{FF2B5EF4-FFF2-40B4-BE49-F238E27FC236}">
                <a16:creationId xmlns:a16="http://schemas.microsoft.com/office/drawing/2014/main" id="{950E7C02-FA8D-1072-53AB-B00C31179941}"/>
              </a:ext>
            </a:extLst>
          </p:cNvPr>
          <p:cNvSpPr/>
          <p:nvPr/>
        </p:nvSpPr>
        <p:spPr>
          <a:xfrm>
            <a:off x="879277" y="6266378"/>
            <a:ext cx="7385447" cy="706517"/>
          </a:xfrm>
          <a:prstGeom prst="rect">
            <a:avLst/>
          </a:prstGeom>
          <a:solidFill>
            <a:srgbClr val="000000">
              <a:alpha val="4000"/>
            </a:srgbClr>
          </a:solidFill>
          <a:ln/>
        </p:spPr>
      </p:sp>
      <p:sp>
        <p:nvSpPr>
          <p:cNvPr id="30" name="Text 15">
            <a:extLst>
              <a:ext uri="{FF2B5EF4-FFF2-40B4-BE49-F238E27FC236}">
                <a16:creationId xmlns:a16="http://schemas.microsoft.com/office/drawing/2014/main" id="{238D2905-E48E-A711-19F9-0B796B72C5F2}"/>
              </a:ext>
            </a:extLst>
          </p:cNvPr>
          <p:cNvSpPr/>
          <p:nvPr/>
        </p:nvSpPr>
        <p:spPr>
          <a:xfrm>
            <a:off x="1126093" y="642211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InvokeHTTP</a:t>
            </a:r>
            <a:endParaRPr lang="en-US" sz="1900" dirty="0"/>
          </a:p>
        </p:txBody>
      </p:sp>
      <p:sp>
        <p:nvSpPr>
          <p:cNvPr id="31" name="Text 16">
            <a:extLst>
              <a:ext uri="{FF2B5EF4-FFF2-40B4-BE49-F238E27FC236}">
                <a16:creationId xmlns:a16="http://schemas.microsoft.com/office/drawing/2014/main" id="{B6456C03-E7B3-80D0-92B6-502F7593F338}"/>
              </a:ext>
            </a:extLst>
          </p:cNvPr>
          <p:cNvSpPr/>
          <p:nvPr/>
        </p:nvSpPr>
        <p:spPr>
          <a:xfrm>
            <a:off x="4822627" y="642211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Envoyer des requêtes HTTP</a:t>
            </a:r>
            <a:endParaRPr lang="en-US" sz="1900" dirty="0"/>
          </a:p>
        </p:txBody>
      </p:sp>
      <p:sp>
        <p:nvSpPr>
          <p:cNvPr id="32" name="Shape 5">
            <a:extLst>
              <a:ext uri="{FF2B5EF4-FFF2-40B4-BE49-F238E27FC236}">
                <a16:creationId xmlns:a16="http://schemas.microsoft.com/office/drawing/2014/main" id="{4FCB516F-478A-BFA9-EA9E-932C03A31367}"/>
              </a:ext>
            </a:extLst>
          </p:cNvPr>
          <p:cNvSpPr/>
          <p:nvPr/>
        </p:nvSpPr>
        <p:spPr>
          <a:xfrm>
            <a:off x="879277" y="3751778"/>
            <a:ext cx="7385447" cy="706517"/>
          </a:xfrm>
          <a:prstGeom prst="rect">
            <a:avLst/>
          </a:prstGeom>
          <a:solidFill>
            <a:srgbClr val="FFFFFF">
              <a:alpha val="4000"/>
            </a:srgbClr>
          </a:solidFill>
          <a:ln/>
        </p:spPr>
        <p:txBody>
          <a:bodyPr/>
          <a:lstStyle/>
          <a:p>
            <a:endParaRPr lang="fr-BF" dirty="0"/>
          </a:p>
        </p:txBody>
      </p:sp>
      <p:sp>
        <p:nvSpPr>
          <p:cNvPr id="33" name="Shape 5">
            <a:extLst>
              <a:ext uri="{FF2B5EF4-FFF2-40B4-BE49-F238E27FC236}">
                <a16:creationId xmlns:a16="http://schemas.microsoft.com/office/drawing/2014/main" id="{FD150E0E-FA52-470E-B0EA-7998C61DE530}"/>
              </a:ext>
            </a:extLst>
          </p:cNvPr>
          <p:cNvSpPr/>
          <p:nvPr/>
        </p:nvSpPr>
        <p:spPr>
          <a:xfrm>
            <a:off x="894517" y="6876211"/>
            <a:ext cx="8152664" cy="1101565"/>
          </a:xfrm>
          <a:prstGeom prst="rect">
            <a:avLst/>
          </a:prstGeom>
          <a:solidFill>
            <a:srgbClr val="FFFFFF">
              <a:alpha val="4000"/>
            </a:srgbClr>
          </a:solidFill>
          <a:ln/>
        </p:spPr>
        <p:txBody>
          <a:bodyPr/>
          <a:lstStyle/>
          <a:p>
            <a:endParaRPr lang="fr-BF" dirty="0">
              <a:solidFill>
                <a:schemeClr val="bg1"/>
              </a:solidFill>
            </a:endParaRPr>
          </a:p>
        </p:txBody>
      </p:sp>
      <p:sp>
        <p:nvSpPr>
          <p:cNvPr id="34" name="Text 12">
            <a:extLst>
              <a:ext uri="{FF2B5EF4-FFF2-40B4-BE49-F238E27FC236}">
                <a16:creationId xmlns:a16="http://schemas.microsoft.com/office/drawing/2014/main" id="{A280D3F7-F788-46E3-A645-98D0CDFFB074}"/>
              </a:ext>
            </a:extLst>
          </p:cNvPr>
          <p:cNvSpPr/>
          <p:nvPr/>
        </p:nvSpPr>
        <p:spPr>
          <a:xfrm>
            <a:off x="1126093" y="6972895"/>
            <a:ext cx="3195280" cy="395049"/>
          </a:xfrm>
          <a:prstGeom prst="rect">
            <a:avLst/>
          </a:prstGeom>
          <a:noFill/>
          <a:ln/>
        </p:spPr>
        <p:txBody>
          <a:bodyPr wrap="none" lIns="0" tIns="0" rIns="0" bIns="0" rtlCol="0" anchor="t"/>
          <a:lstStyle/>
          <a:p>
            <a:pPr marL="0" indent="0">
              <a:lnSpc>
                <a:spcPts val="3100"/>
              </a:lnSpc>
              <a:buNone/>
            </a:pPr>
            <a:r>
              <a:rPr lang="en-US" sz="1900" dirty="0" err="1">
                <a:solidFill>
                  <a:srgbClr val="D6E5EF"/>
                </a:solidFill>
                <a:latin typeface="Source Sans Pro" pitchFamily="34" charset="0"/>
                <a:ea typeface="Source Sans Pro" pitchFamily="34" charset="-122"/>
              </a:rPr>
              <a:t>Putfile</a:t>
            </a:r>
            <a:endParaRPr lang="en-US" sz="1900" dirty="0"/>
          </a:p>
        </p:txBody>
      </p:sp>
      <p:sp>
        <p:nvSpPr>
          <p:cNvPr id="35" name="Text 16">
            <a:extLst>
              <a:ext uri="{FF2B5EF4-FFF2-40B4-BE49-F238E27FC236}">
                <a16:creationId xmlns:a16="http://schemas.microsoft.com/office/drawing/2014/main" id="{69F8AC8F-5EEC-41C1-9F37-5B7345E803B5}"/>
              </a:ext>
            </a:extLst>
          </p:cNvPr>
          <p:cNvSpPr/>
          <p:nvPr/>
        </p:nvSpPr>
        <p:spPr>
          <a:xfrm>
            <a:off x="4822627" y="6963297"/>
            <a:ext cx="4129850" cy="849151"/>
          </a:xfrm>
          <a:prstGeom prst="rect">
            <a:avLst/>
          </a:prstGeom>
          <a:noFill/>
          <a:ln/>
        </p:spPr>
        <p:txBody>
          <a:bodyPr wrap="none" lIns="0" tIns="0" rIns="0" bIns="0" rtlCol="0" anchor="t"/>
          <a:lstStyle/>
          <a:p>
            <a:pPr marL="0" indent="0">
              <a:lnSpc>
                <a:spcPts val="3100"/>
              </a:lnSpc>
              <a:buNone/>
            </a:pPr>
            <a:r>
              <a:rPr lang="fr-FR" sz="1900" dirty="0">
                <a:solidFill>
                  <a:srgbClr val="D6E5EF"/>
                </a:solidFill>
                <a:latin typeface="Source Sans Pro" pitchFamily="34" charset="0"/>
                <a:ea typeface="Source Sans Pro" pitchFamily="34" charset="-122"/>
              </a:rPr>
              <a:t>enregistrer les données transformées</a:t>
            </a:r>
          </a:p>
          <a:p>
            <a:pPr marL="0" indent="0">
              <a:lnSpc>
                <a:spcPts val="3100"/>
              </a:lnSpc>
              <a:buNone/>
            </a:pPr>
            <a:r>
              <a:rPr lang="fr-FR" sz="1900" dirty="0">
                <a:solidFill>
                  <a:srgbClr val="D6E5EF"/>
                </a:solidFill>
                <a:latin typeface="Source Sans Pro" pitchFamily="34" charset="0"/>
                <a:ea typeface="Source Sans Pro" pitchFamily="34" charset="-122"/>
              </a:rPr>
              <a:t>dans un fichier ou les transférer via HTTP</a:t>
            </a:r>
            <a:endParaRPr lang="en-US" sz="1900" dirty="0">
              <a:solidFill>
                <a:srgbClr val="D6E5EF"/>
              </a:solidFill>
              <a:latin typeface="Source Sans Pro" pitchFamily="34" charset="0"/>
              <a:ea typeface="Source Sans Pro" pitchFamily="34" charset="-122"/>
            </a:endParaRPr>
          </a:p>
        </p:txBody>
      </p:sp>
    </p:spTree>
    <p:extLst>
      <p:ext uri="{BB962C8B-B14F-4D97-AF65-F5344CB8AC3E}">
        <p14:creationId xmlns:p14="http://schemas.microsoft.com/office/powerpoint/2010/main" val="1951977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Shape 0">
            <a:extLst>
              <a:ext uri="{FF2B5EF4-FFF2-40B4-BE49-F238E27FC236}">
                <a16:creationId xmlns:a16="http://schemas.microsoft.com/office/drawing/2014/main" id="{972E50F1-F65C-3B10-DDE9-D0FAFFDF2D0E}"/>
              </a:ext>
            </a:extLst>
          </p:cNvPr>
          <p:cNvSpPr/>
          <p:nvPr/>
        </p:nvSpPr>
        <p:spPr>
          <a:xfrm>
            <a:off x="0" y="0"/>
            <a:ext cx="14630400" cy="8229600"/>
          </a:xfrm>
          <a:prstGeom prst="rect">
            <a:avLst/>
          </a:prstGeom>
          <a:solidFill>
            <a:srgbClr val="181A24"/>
          </a:solidFill>
          <a:ln/>
        </p:spPr>
      </p:sp>
      <p:sp>
        <p:nvSpPr>
          <p:cNvPr id="5" name="Shape 1">
            <a:extLst>
              <a:ext uri="{FF2B5EF4-FFF2-40B4-BE49-F238E27FC236}">
                <a16:creationId xmlns:a16="http://schemas.microsoft.com/office/drawing/2014/main" id="{EA19158A-7406-5F9F-95D0-0246DA79CF9C}"/>
              </a:ext>
            </a:extLst>
          </p:cNvPr>
          <p:cNvSpPr/>
          <p:nvPr/>
        </p:nvSpPr>
        <p:spPr>
          <a:xfrm>
            <a:off x="0" y="0"/>
            <a:ext cx="14630400" cy="8229600"/>
          </a:xfrm>
          <a:prstGeom prst="rect">
            <a:avLst/>
          </a:prstGeom>
          <a:solidFill>
            <a:srgbClr val="252833"/>
          </a:solidFill>
          <a:ln/>
        </p:spPr>
      </p:sp>
      <p:pic>
        <p:nvPicPr>
          <p:cNvPr id="6" name="Image 0" descr="preencoded.png">
            <a:extLst>
              <a:ext uri="{FF2B5EF4-FFF2-40B4-BE49-F238E27FC236}">
                <a16:creationId xmlns:a16="http://schemas.microsoft.com/office/drawing/2014/main" id="{2B941E3D-C968-01DE-7673-246E6E14FFA4}"/>
              </a:ext>
            </a:extLst>
          </p:cNvPr>
          <p:cNvPicPr>
            <a:picLocks noChangeAspect="1"/>
          </p:cNvPicPr>
          <p:nvPr/>
        </p:nvPicPr>
        <p:blipFill>
          <a:blip r:embed="rId4"/>
          <a:stretch>
            <a:fillRect/>
          </a:stretch>
        </p:blipFill>
        <p:spPr>
          <a:xfrm>
            <a:off x="0" y="0"/>
            <a:ext cx="5486400" cy="8229600"/>
          </a:xfrm>
          <a:prstGeom prst="rect">
            <a:avLst/>
          </a:prstGeom>
        </p:spPr>
      </p:pic>
      <p:sp>
        <p:nvSpPr>
          <p:cNvPr id="7" name="Text 2">
            <a:extLst>
              <a:ext uri="{FF2B5EF4-FFF2-40B4-BE49-F238E27FC236}">
                <a16:creationId xmlns:a16="http://schemas.microsoft.com/office/drawing/2014/main" id="{98B80ABA-1430-38EF-D1C0-24AF2117CB3C}"/>
              </a:ext>
            </a:extLst>
          </p:cNvPr>
          <p:cNvSpPr/>
          <p:nvPr/>
        </p:nvSpPr>
        <p:spPr>
          <a:xfrm>
            <a:off x="6185416" y="708779"/>
            <a:ext cx="7745968" cy="1174671"/>
          </a:xfrm>
          <a:prstGeom prst="rect">
            <a:avLst/>
          </a:prstGeom>
          <a:noFill/>
          <a:ln/>
        </p:spPr>
        <p:txBody>
          <a:bodyPr wrap="square" lIns="0" tIns="0" rIns="0" bIns="0" rtlCol="0" anchor="t"/>
          <a:lstStyle/>
          <a:p>
            <a:pPr marL="0" indent="0">
              <a:lnSpc>
                <a:spcPts val="4600"/>
              </a:lnSpc>
              <a:buNone/>
            </a:pPr>
            <a:r>
              <a:rPr lang="en-US" sz="3700" dirty="0">
                <a:solidFill>
                  <a:srgbClr val="F98AC7"/>
                </a:solidFill>
                <a:latin typeface="Lora" pitchFamily="34" charset="0"/>
                <a:ea typeface="Lora" pitchFamily="34" charset="-122"/>
                <a:cs typeface="Lora" pitchFamily="34" charset="-120"/>
              </a:rPr>
              <a:t>Extraction , Transformation et Chargement des Données</a:t>
            </a:r>
            <a:endParaRPr lang="en-US" sz="3700" dirty="0"/>
          </a:p>
        </p:txBody>
      </p:sp>
      <p:sp>
        <p:nvSpPr>
          <p:cNvPr id="8" name="Text 3">
            <a:extLst>
              <a:ext uri="{FF2B5EF4-FFF2-40B4-BE49-F238E27FC236}">
                <a16:creationId xmlns:a16="http://schemas.microsoft.com/office/drawing/2014/main" id="{0A186BB3-C04D-9EB9-D885-84D230FF8426}"/>
              </a:ext>
            </a:extLst>
          </p:cNvPr>
          <p:cNvSpPr/>
          <p:nvPr/>
        </p:nvSpPr>
        <p:spPr>
          <a:xfrm>
            <a:off x="6185416" y="2183011"/>
            <a:ext cx="7745968" cy="319564"/>
          </a:xfrm>
          <a:prstGeom prst="rect">
            <a:avLst/>
          </a:prstGeom>
          <a:noFill/>
          <a:ln/>
        </p:spPr>
        <p:txBody>
          <a:bodyPr wrap="none" lIns="0" tIns="0" rIns="0" bIns="0" rtlCol="0" anchor="t"/>
          <a:lstStyle/>
          <a:p>
            <a:pPr marL="0" indent="0">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Transformer les données de réservation et les charger dans la base de données.</a:t>
            </a:r>
            <a:endParaRPr lang="en-US" sz="1550" dirty="0"/>
          </a:p>
        </p:txBody>
      </p:sp>
      <p:pic>
        <p:nvPicPr>
          <p:cNvPr id="9" name="Image 1" descr="preencoded.png">
            <a:extLst>
              <a:ext uri="{FF2B5EF4-FFF2-40B4-BE49-F238E27FC236}">
                <a16:creationId xmlns:a16="http://schemas.microsoft.com/office/drawing/2014/main" id="{ADE013CF-6709-8CE6-26C8-9548F2A8AC43}"/>
              </a:ext>
            </a:extLst>
          </p:cNvPr>
          <p:cNvPicPr>
            <a:picLocks noChangeAspect="1"/>
          </p:cNvPicPr>
          <p:nvPr/>
        </p:nvPicPr>
        <p:blipFill>
          <a:blip r:embed="rId5"/>
          <a:stretch>
            <a:fillRect/>
          </a:stretch>
        </p:blipFill>
        <p:spPr>
          <a:xfrm>
            <a:off x="6185416" y="2727246"/>
            <a:ext cx="998577" cy="1597819"/>
          </a:xfrm>
          <a:prstGeom prst="rect">
            <a:avLst/>
          </a:prstGeom>
        </p:spPr>
      </p:pic>
      <p:sp>
        <p:nvSpPr>
          <p:cNvPr id="10" name="Text 4">
            <a:extLst>
              <a:ext uri="{FF2B5EF4-FFF2-40B4-BE49-F238E27FC236}">
                <a16:creationId xmlns:a16="http://schemas.microsoft.com/office/drawing/2014/main" id="{6BC00D6D-6839-6AE2-A4B7-01AE57394757}"/>
              </a:ext>
            </a:extLst>
          </p:cNvPr>
          <p:cNvSpPr/>
          <p:nvPr/>
        </p:nvSpPr>
        <p:spPr>
          <a:xfrm>
            <a:off x="7483554" y="2926913"/>
            <a:ext cx="2349698" cy="293727"/>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Extraction des données</a:t>
            </a:r>
            <a:endParaRPr lang="en-US" sz="1850" dirty="0"/>
          </a:p>
        </p:txBody>
      </p:sp>
      <p:sp>
        <p:nvSpPr>
          <p:cNvPr id="11" name="Text 5">
            <a:extLst>
              <a:ext uri="{FF2B5EF4-FFF2-40B4-BE49-F238E27FC236}">
                <a16:creationId xmlns:a16="http://schemas.microsoft.com/office/drawing/2014/main" id="{15F7E1EE-35DE-960B-2602-FA61A2654EEC}"/>
              </a:ext>
            </a:extLst>
          </p:cNvPr>
          <p:cNvSpPr/>
          <p:nvPr/>
        </p:nvSpPr>
        <p:spPr>
          <a:xfrm>
            <a:off x="7483554" y="3340417"/>
            <a:ext cx="4514005" cy="733067"/>
          </a:xfrm>
          <a:prstGeom prst="rect">
            <a:avLst/>
          </a:prstGeom>
          <a:noFill/>
          <a:ln/>
        </p:spPr>
        <p:txBody>
          <a:bodyPr wrap="none" lIns="0" tIns="0" rIns="0" bIns="0" rtlCol="0" anchor="t"/>
          <a:lstStyle/>
          <a:p>
            <a:pPr marL="0" indent="0" algn="just">
              <a:lnSpc>
                <a:spcPts val="2500"/>
              </a:lnSpc>
              <a:buNone/>
            </a:pPr>
            <a:r>
              <a:rPr lang="en-US" sz="1550" dirty="0">
                <a:solidFill>
                  <a:srgbClr val="D6E5EF"/>
                </a:solidFill>
                <a:latin typeface="Source Sans Pro" pitchFamily="34" charset="0"/>
                <a:ea typeface="Source Sans Pro" pitchFamily="34" charset="-122"/>
              </a:rPr>
              <a:t>Utilisez le processeur ExecuteSQL de NiFi pour extraire </a:t>
            </a:r>
          </a:p>
          <a:p>
            <a:pPr marL="0" indent="0" algn="just">
              <a:lnSpc>
                <a:spcPts val="2500"/>
              </a:lnSpc>
              <a:buNone/>
            </a:pPr>
            <a:r>
              <a:rPr lang="en-US" sz="1550" dirty="0">
                <a:solidFill>
                  <a:srgbClr val="D6E5EF"/>
                </a:solidFill>
                <a:latin typeface="Source Sans Pro" pitchFamily="34" charset="0"/>
                <a:ea typeface="Source Sans Pro" pitchFamily="34" charset="-122"/>
              </a:rPr>
              <a:t>les données pertinentes de la base de données</a:t>
            </a:r>
          </a:p>
        </p:txBody>
      </p:sp>
      <p:pic>
        <p:nvPicPr>
          <p:cNvPr id="12" name="Image 2" descr="preencoded.png">
            <a:extLst>
              <a:ext uri="{FF2B5EF4-FFF2-40B4-BE49-F238E27FC236}">
                <a16:creationId xmlns:a16="http://schemas.microsoft.com/office/drawing/2014/main" id="{C75D5188-F3FF-50A2-1216-171B3517B330}"/>
              </a:ext>
            </a:extLst>
          </p:cNvPr>
          <p:cNvPicPr>
            <a:picLocks noChangeAspect="1"/>
          </p:cNvPicPr>
          <p:nvPr/>
        </p:nvPicPr>
        <p:blipFill>
          <a:blip r:embed="rId6"/>
          <a:stretch>
            <a:fillRect/>
          </a:stretch>
        </p:blipFill>
        <p:spPr>
          <a:xfrm>
            <a:off x="6185416" y="4325064"/>
            <a:ext cx="998577" cy="1597819"/>
          </a:xfrm>
          <a:prstGeom prst="rect">
            <a:avLst/>
          </a:prstGeom>
        </p:spPr>
      </p:pic>
      <p:sp>
        <p:nvSpPr>
          <p:cNvPr id="13" name="Text 6">
            <a:extLst>
              <a:ext uri="{FF2B5EF4-FFF2-40B4-BE49-F238E27FC236}">
                <a16:creationId xmlns:a16="http://schemas.microsoft.com/office/drawing/2014/main" id="{98DC694B-FBA1-92CF-2C46-A6D497E4A7EE}"/>
              </a:ext>
            </a:extLst>
          </p:cNvPr>
          <p:cNvSpPr/>
          <p:nvPr/>
        </p:nvSpPr>
        <p:spPr>
          <a:xfrm>
            <a:off x="7483554" y="4524732"/>
            <a:ext cx="2349698" cy="293727"/>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Transformation des données</a:t>
            </a:r>
            <a:endParaRPr lang="en-US" sz="1850" dirty="0"/>
          </a:p>
        </p:txBody>
      </p:sp>
      <p:sp>
        <p:nvSpPr>
          <p:cNvPr id="14" name="Text 7">
            <a:extLst>
              <a:ext uri="{FF2B5EF4-FFF2-40B4-BE49-F238E27FC236}">
                <a16:creationId xmlns:a16="http://schemas.microsoft.com/office/drawing/2014/main" id="{02F5455A-822A-895F-B305-DCBC07ABB455}"/>
              </a:ext>
            </a:extLst>
          </p:cNvPr>
          <p:cNvSpPr/>
          <p:nvPr/>
        </p:nvSpPr>
        <p:spPr>
          <a:xfrm>
            <a:off x="7483554" y="4938235"/>
            <a:ext cx="5081563" cy="1184315"/>
          </a:xfrm>
          <a:prstGeom prst="rect">
            <a:avLst/>
          </a:prstGeom>
          <a:noFill/>
          <a:ln/>
        </p:spPr>
        <p:txBody>
          <a:bodyPr wrap="none" lIns="0" tIns="0" rIns="0" bIns="0" rtlCol="0" anchor="t"/>
          <a:lstStyle/>
          <a:p>
            <a:pPr marL="0" indent="0" algn="just">
              <a:lnSpc>
                <a:spcPts val="2100"/>
              </a:lnSpc>
              <a:buNone/>
            </a:pPr>
            <a:r>
              <a:rPr lang="en-US" sz="1550" dirty="0">
                <a:solidFill>
                  <a:srgbClr val="D6E5EF"/>
                </a:solidFill>
                <a:latin typeface="Source Sans Pro" pitchFamily="34" charset="0"/>
                <a:ea typeface="Source Sans Pro" pitchFamily="34" charset="-122"/>
              </a:rPr>
              <a:t>Appliquez des règles de transformation aux données extraites </a:t>
            </a:r>
          </a:p>
          <a:p>
            <a:pPr marL="0" indent="0" algn="just">
              <a:lnSpc>
                <a:spcPts val="2100"/>
              </a:lnSpc>
              <a:buNone/>
            </a:pPr>
            <a:r>
              <a:rPr lang="en-US" sz="1550" dirty="0">
                <a:solidFill>
                  <a:srgbClr val="D6E5EF"/>
                </a:solidFill>
                <a:latin typeface="Source Sans Pro" pitchFamily="34" charset="0"/>
                <a:ea typeface="Source Sans Pro" pitchFamily="34" charset="-122"/>
              </a:rPr>
              <a:t>à l'aide du processeur ConvertRecord de NiFi. </a:t>
            </a:r>
          </a:p>
          <a:p>
            <a:pPr marL="0" indent="0" algn="just">
              <a:lnSpc>
                <a:spcPts val="2100"/>
              </a:lnSpc>
              <a:buNone/>
            </a:pPr>
            <a:r>
              <a:rPr lang="en-US" sz="1550" dirty="0">
                <a:solidFill>
                  <a:srgbClr val="D6E5EF"/>
                </a:solidFill>
                <a:latin typeface="Source Sans Pro" pitchFamily="34" charset="0"/>
                <a:ea typeface="Source Sans Pro" pitchFamily="34" charset="-122"/>
              </a:rPr>
              <a:t>Par exemple, vous pouvez convertir les dates au format ISO</a:t>
            </a:r>
          </a:p>
          <a:p>
            <a:pPr marL="0" indent="0" algn="just">
              <a:lnSpc>
                <a:spcPts val="2100"/>
              </a:lnSpc>
              <a:buNone/>
            </a:pPr>
            <a:r>
              <a:rPr lang="en-US" sz="1550" dirty="0">
                <a:solidFill>
                  <a:srgbClr val="D6E5EF"/>
                </a:solidFill>
                <a:latin typeface="Source Sans Pro" pitchFamily="34" charset="0"/>
                <a:ea typeface="Source Sans Pro" pitchFamily="34" charset="-122"/>
              </a:rPr>
              <a:t> ou nettoyer les données en supprimant les espaces inutiles.</a:t>
            </a:r>
          </a:p>
          <a:p>
            <a:pPr marL="0" indent="0" algn="l">
              <a:lnSpc>
                <a:spcPts val="2500"/>
              </a:lnSpc>
              <a:buNone/>
            </a:pPr>
            <a:endParaRPr lang="en-US" sz="1550" dirty="0"/>
          </a:p>
        </p:txBody>
      </p:sp>
      <p:pic>
        <p:nvPicPr>
          <p:cNvPr id="15" name="Image 3" descr="preencoded.png">
            <a:extLst>
              <a:ext uri="{FF2B5EF4-FFF2-40B4-BE49-F238E27FC236}">
                <a16:creationId xmlns:a16="http://schemas.microsoft.com/office/drawing/2014/main" id="{CF17CC26-DEB8-91F2-8E80-420FB5AD9934}"/>
              </a:ext>
            </a:extLst>
          </p:cNvPr>
          <p:cNvPicPr>
            <a:picLocks noChangeAspect="1"/>
          </p:cNvPicPr>
          <p:nvPr/>
        </p:nvPicPr>
        <p:blipFill>
          <a:blip r:embed="rId7"/>
          <a:stretch>
            <a:fillRect/>
          </a:stretch>
        </p:blipFill>
        <p:spPr>
          <a:xfrm>
            <a:off x="6185416" y="5922883"/>
            <a:ext cx="998577" cy="1597819"/>
          </a:xfrm>
          <a:prstGeom prst="rect">
            <a:avLst/>
          </a:prstGeom>
        </p:spPr>
      </p:pic>
      <p:sp>
        <p:nvSpPr>
          <p:cNvPr id="16" name="Text 8">
            <a:extLst>
              <a:ext uri="{FF2B5EF4-FFF2-40B4-BE49-F238E27FC236}">
                <a16:creationId xmlns:a16="http://schemas.microsoft.com/office/drawing/2014/main" id="{B79DF832-E303-1691-C960-921CF9FB4BFB}"/>
              </a:ext>
            </a:extLst>
          </p:cNvPr>
          <p:cNvSpPr/>
          <p:nvPr/>
        </p:nvSpPr>
        <p:spPr>
          <a:xfrm>
            <a:off x="7446409" y="6482000"/>
            <a:ext cx="2349698" cy="293727"/>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Chargement des données</a:t>
            </a:r>
            <a:endParaRPr lang="en-US" sz="1850" dirty="0"/>
          </a:p>
        </p:txBody>
      </p:sp>
      <p:sp>
        <p:nvSpPr>
          <p:cNvPr id="18" name="Text 14">
            <a:extLst>
              <a:ext uri="{FF2B5EF4-FFF2-40B4-BE49-F238E27FC236}">
                <a16:creationId xmlns:a16="http://schemas.microsoft.com/office/drawing/2014/main" id="{9CDE6718-31CB-F057-787D-3BFDC9509CAD}"/>
              </a:ext>
            </a:extLst>
          </p:cNvPr>
          <p:cNvSpPr/>
          <p:nvPr/>
        </p:nvSpPr>
        <p:spPr>
          <a:xfrm>
            <a:off x="7446410" y="6895737"/>
            <a:ext cx="5118708" cy="624965"/>
          </a:xfrm>
          <a:prstGeom prst="rect">
            <a:avLst/>
          </a:prstGeom>
          <a:noFill/>
          <a:ln/>
        </p:spPr>
        <p:txBody>
          <a:bodyPr wrap="square" lIns="0" tIns="0" rIns="0" bIns="0" rtlCol="0" anchor="t"/>
          <a:lstStyle/>
          <a:p>
            <a:pPr marL="0" indent="0" algn="just">
              <a:lnSpc>
                <a:spcPts val="2100"/>
              </a:lnSpc>
              <a:buNone/>
            </a:pPr>
            <a:r>
              <a:rPr lang="en-US" sz="1550" dirty="0">
                <a:solidFill>
                  <a:srgbClr val="D6E5EF"/>
                </a:solidFill>
                <a:latin typeface="Source Sans Pro" pitchFamily="34" charset="0"/>
                <a:ea typeface="Source Sans Pro" pitchFamily="34" charset="-122"/>
              </a:rPr>
              <a:t>Enregistrez les données transformées dans un format compatible avec l'API de l'hôtel à l'aide du processeur PutFile.</a:t>
            </a:r>
          </a:p>
        </p:txBody>
      </p:sp>
    </p:spTree>
    <p:extLst>
      <p:ext uri="{BB962C8B-B14F-4D97-AF65-F5344CB8AC3E}">
        <p14:creationId xmlns:p14="http://schemas.microsoft.com/office/powerpoint/2010/main" val="3931306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04E2779A-9F17-61AB-FA7F-BC9CC6BDCB6A}"/>
              </a:ext>
            </a:extLst>
          </p:cNvPr>
          <p:cNvPicPr>
            <a:picLocks noChangeAspect="1"/>
          </p:cNvPicPr>
          <p:nvPr/>
        </p:nvPicPr>
        <p:blipFill>
          <a:blip r:embed="rId4"/>
          <a:stretch>
            <a:fillRect/>
          </a:stretch>
        </p:blipFill>
        <p:spPr>
          <a:xfrm>
            <a:off x="0" y="0"/>
            <a:ext cx="14630400" cy="8229600"/>
          </a:xfrm>
          <a:prstGeom prst="rect">
            <a:avLst/>
          </a:prstGeom>
        </p:spPr>
      </p:pic>
    </p:spTree>
    <p:extLst>
      <p:ext uri="{BB962C8B-B14F-4D97-AF65-F5344CB8AC3E}">
        <p14:creationId xmlns:p14="http://schemas.microsoft.com/office/powerpoint/2010/main" val="17705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D34198AA-389B-551D-CFD3-D7A4553DE594}"/>
              </a:ext>
            </a:extLst>
          </p:cNvPr>
          <p:cNvPicPr>
            <a:picLocks noChangeAspect="1"/>
          </p:cNvPicPr>
          <p:nvPr/>
        </p:nvPicPr>
        <p:blipFill>
          <a:blip r:embed="rId4"/>
          <a:stretch>
            <a:fillRect/>
          </a:stretch>
        </p:blipFill>
        <p:spPr>
          <a:xfrm>
            <a:off x="0" y="0"/>
            <a:ext cx="14630400" cy="8229600"/>
          </a:xfrm>
          <a:prstGeom prst="rect">
            <a:avLst/>
          </a:prstGeom>
        </p:spPr>
      </p:pic>
    </p:spTree>
    <p:extLst>
      <p:ext uri="{BB962C8B-B14F-4D97-AF65-F5344CB8AC3E}">
        <p14:creationId xmlns:p14="http://schemas.microsoft.com/office/powerpoint/2010/main" val="2305114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17" name="Image 16">
            <a:extLst>
              <a:ext uri="{FF2B5EF4-FFF2-40B4-BE49-F238E27FC236}">
                <a16:creationId xmlns:a16="http://schemas.microsoft.com/office/drawing/2014/main" id="{8ECA80CA-1930-ADC0-7BA4-EA1DEE11E677}"/>
              </a:ext>
            </a:extLst>
          </p:cNvPr>
          <p:cNvPicPr>
            <a:picLocks noChangeAspect="1"/>
          </p:cNvPicPr>
          <p:nvPr/>
        </p:nvPicPr>
        <p:blipFill>
          <a:blip r:embed="rId4"/>
          <a:stretch>
            <a:fillRect/>
          </a:stretch>
        </p:blipFill>
        <p:spPr>
          <a:xfrm>
            <a:off x="0" y="-1"/>
            <a:ext cx="14630400" cy="8229599"/>
          </a:xfrm>
          <a:prstGeom prst="rect">
            <a:avLst/>
          </a:prstGeom>
        </p:spPr>
      </p:pic>
    </p:spTree>
    <p:extLst>
      <p:ext uri="{BB962C8B-B14F-4D97-AF65-F5344CB8AC3E}">
        <p14:creationId xmlns:p14="http://schemas.microsoft.com/office/powerpoint/2010/main" val="277714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15">
            <a:extLst>
              <a:ext uri="{FF2B5EF4-FFF2-40B4-BE49-F238E27FC236}">
                <a16:creationId xmlns:a16="http://schemas.microsoft.com/office/drawing/2014/main" id="{7757A194-E739-C9B2-10FF-5102532546D4}"/>
              </a:ext>
            </a:extLst>
          </p:cNvPr>
          <p:cNvSpPr/>
          <p:nvPr/>
        </p:nvSpPr>
        <p:spPr>
          <a:xfrm>
            <a:off x="6319302" y="7197128"/>
            <a:ext cx="395168" cy="395168"/>
          </a:xfrm>
          <a:prstGeom prst="roundRect">
            <a:avLst>
              <a:gd name="adj" fmla="val 2314"/>
            </a:avLst>
          </a:prstGeom>
          <a:solidFill>
            <a:srgbClr val="F8ECE4"/>
          </a:solidFill>
          <a:ln w="7620">
            <a:solidFill>
              <a:srgbClr val="151617"/>
            </a:solidFill>
            <a:prstDash val="solid"/>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0" descr="preencoded.png">
            <a:extLst>
              <a:ext uri="{FF2B5EF4-FFF2-40B4-BE49-F238E27FC236}">
                <a16:creationId xmlns:a16="http://schemas.microsoft.com/office/drawing/2014/main" id="{2E94A202-1462-6578-8B42-DC7B561FBCF2}"/>
              </a:ext>
            </a:extLst>
          </p:cNvPr>
          <p:cNvPicPr>
            <a:picLocks noChangeAspect="1"/>
          </p:cNvPicPr>
          <p:nvPr/>
        </p:nvPicPr>
        <p:blipFill>
          <a:blip r:embed="rId3"/>
          <a:stretch>
            <a:fillRect/>
          </a:stretch>
        </p:blipFill>
        <p:spPr>
          <a:xfrm>
            <a:off x="0" y="0"/>
            <a:ext cx="14630400" cy="8229600"/>
          </a:xfrm>
          <a:prstGeom prst="rect">
            <a:avLst/>
          </a:prstGeom>
        </p:spPr>
      </p:pic>
      <p:sp>
        <p:nvSpPr>
          <p:cNvPr id="6" name="Shape 0">
            <a:extLst>
              <a:ext uri="{FF2B5EF4-FFF2-40B4-BE49-F238E27FC236}">
                <a16:creationId xmlns:a16="http://schemas.microsoft.com/office/drawing/2014/main" id="{D531A617-A8E8-136E-465F-323491CB8D65}"/>
              </a:ext>
            </a:extLst>
          </p:cNvPr>
          <p:cNvSpPr/>
          <p:nvPr/>
        </p:nvSpPr>
        <p:spPr>
          <a:xfrm>
            <a:off x="0" y="-31215"/>
            <a:ext cx="14630400" cy="8229600"/>
          </a:xfrm>
          <a:prstGeom prst="rect">
            <a:avLst/>
          </a:prstGeom>
          <a:solidFill>
            <a:schemeClr val="bg2">
              <a:lumMod val="25000"/>
              <a:alpha val="75000"/>
            </a:schemeClr>
          </a:solidFill>
          <a:ln/>
        </p:spPr>
      </p:sp>
      <p:sp>
        <p:nvSpPr>
          <p:cNvPr id="7" name="Text 2">
            <a:extLst>
              <a:ext uri="{FF2B5EF4-FFF2-40B4-BE49-F238E27FC236}">
                <a16:creationId xmlns:a16="http://schemas.microsoft.com/office/drawing/2014/main" id="{3B71788A-C0A8-5FBA-E04D-B67255BEA51B}"/>
              </a:ext>
            </a:extLst>
          </p:cNvPr>
          <p:cNvSpPr/>
          <p:nvPr/>
        </p:nvSpPr>
        <p:spPr>
          <a:xfrm>
            <a:off x="6101119" y="98032"/>
            <a:ext cx="7914561" cy="1097756"/>
          </a:xfrm>
          <a:prstGeom prst="rect">
            <a:avLst/>
          </a:prstGeom>
          <a:noFill/>
          <a:ln/>
        </p:spPr>
        <p:txBody>
          <a:bodyPr wrap="square" lIns="0" tIns="0" rIns="0" bIns="0" rtlCol="0" anchor="t"/>
          <a:lstStyle/>
          <a:p>
            <a:pPr>
              <a:lnSpc>
                <a:spcPts val="4300"/>
              </a:lnSpc>
            </a:pPr>
            <a:r>
              <a:rPr lang="en-US" sz="4200" dirty="0">
                <a:solidFill>
                  <a:srgbClr val="F2F0F4"/>
                </a:solidFill>
                <a:latin typeface="Montserrat" pitchFamily="34" charset="0"/>
              </a:rPr>
              <a:t>Étape 2 : </a:t>
            </a:r>
            <a:r>
              <a:rPr lang="fr-FR" sz="4200" dirty="0">
                <a:solidFill>
                  <a:srgbClr val="F2F0F4"/>
                </a:solidFill>
                <a:latin typeface="Montserrat" pitchFamily="34" charset="0"/>
              </a:rPr>
              <a:t>Développement de l'Application Flask</a:t>
            </a:r>
            <a:endParaRPr lang="fr-BF" sz="4200" dirty="0">
              <a:solidFill>
                <a:srgbClr val="F2F0F4"/>
              </a:solidFill>
              <a:latin typeface="Montserrat" pitchFamily="34" charset="0"/>
            </a:endParaRPr>
          </a:p>
          <a:p>
            <a:pPr marL="0" indent="0">
              <a:lnSpc>
                <a:spcPts val="4300"/>
              </a:lnSpc>
              <a:buNone/>
            </a:pPr>
            <a:endParaRPr lang="en-US" sz="3450" dirty="0">
              <a:solidFill>
                <a:schemeClr val="bg1"/>
              </a:solidFill>
            </a:endParaRPr>
          </a:p>
        </p:txBody>
      </p:sp>
      <p:sp>
        <p:nvSpPr>
          <p:cNvPr id="8" name="Shape 3">
            <a:extLst>
              <a:ext uri="{FF2B5EF4-FFF2-40B4-BE49-F238E27FC236}">
                <a16:creationId xmlns:a16="http://schemas.microsoft.com/office/drawing/2014/main" id="{9EB447EA-FCE6-BAB0-7359-5C7F6D599CE9}"/>
              </a:ext>
            </a:extLst>
          </p:cNvPr>
          <p:cNvSpPr/>
          <p:nvPr/>
        </p:nvSpPr>
        <p:spPr>
          <a:xfrm>
            <a:off x="6353055" y="2680216"/>
            <a:ext cx="45719" cy="4934529"/>
          </a:xfrm>
          <a:prstGeom prst="roundRect">
            <a:avLst>
              <a:gd name="adj" fmla="val 40000"/>
            </a:avLst>
          </a:prstGeom>
          <a:solidFill>
            <a:srgbClr val="000000">
              <a:alpha val="8000"/>
            </a:srgbClr>
          </a:solidFill>
          <a:ln>
            <a:solidFill>
              <a:schemeClr val="bg1"/>
            </a:solidFill>
          </a:ln>
        </p:spPr>
      </p:sp>
      <p:sp>
        <p:nvSpPr>
          <p:cNvPr id="9" name="Shape 4">
            <a:extLst>
              <a:ext uri="{FF2B5EF4-FFF2-40B4-BE49-F238E27FC236}">
                <a16:creationId xmlns:a16="http://schemas.microsoft.com/office/drawing/2014/main" id="{90EC86B8-AAE0-C1E6-3F74-CD0EDC6ADBBC}"/>
              </a:ext>
            </a:extLst>
          </p:cNvPr>
          <p:cNvSpPr/>
          <p:nvPr/>
        </p:nvSpPr>
        <p:spPr>
          <a:xfrm>
            <a:off x="6539210" y="3063835"/>
            <a:ext cx="614720" cy="22860"/>
          </a:xfrm>
          <a:prstGeom prst="roundRect">
            <a:avLst>
              <a:gd name="adj" fmla="val 40000"/>
            </a:avLst>
          </a:prstGeom>
          <a:solidFill>
            <a:srgbClr val="151617"/>
          </a:solidFill>
          <a:ln>
            <a:solidFill>
              <a:schemeClr val="bg1"/>
            </a:solidFill>
          </a:ln>
        </p:spPr>
      </p:sp>
      <p:sp>
        <p:nvSpPr>
          <p:cNvPr id="10" name="Shape 5">
            <a:extLst>
              <a:ext uri="{FF2B5EF4-FFF2-40B4-BE49-F238E27FC236}">
                <a16:creationId xmlns:a16="http://schemas.microsoft.com/office/drawing/2014/main" id="{C3767A04-C2D0-9BF7-404A-6ACD6EDF60C5}"/>
              </a:ext>
            </a:extLst>
          </p:cNvPr>
          <p:cNvSpPr/>
          <p:nvPr/>
        </p:nvSpPr>
        <p:spPr>
          <a:xfrm>
            <a:off x="6166902" y="2877741"/>
            <a:ext cx="395168" cy="395168"/>
          </a:xfrm>
          <a:prstGeom prst="roundRect">
            <a:avLst>
              <a:gd name="adj" fmla="val 2314"/>
            </a:avLst>
          </a:prstGeom>
          <a:solidFill>
            <a:srgbClr val="F8ECE4"/>
          </a:solidFill>
          <a:ln w="7620">
            <a:solidFill>
              <a:srgbClr val="151617"/>
            </a:solidFill>
            <a:prstDash val="solid"/>
          </a:ln>
        </p:spPr>
      </p:sp>
      <p:sp>
        <p:nvSpPr>
          <p:cNvPr id="11" name="Text 6">
            <a:extLst>
              <a:ext uri="{FF2B5EF4-FFF2-40B4-BE49-F238E27FC236}">
                <a16:creationId xmlns:a16="http://schemas.microsoft.com/office/drawing/2014/main" id="{54340913-A097-EB69-070E-DEB9D9351A48}"/>
              </a:ext>
            </a:extLst>
          </p:cNvPr>
          <p:cNvSpPr/>
          <p:nvPr/>
        </p:nvSpPr>
        <p:spPr>
          <a:xfrm>
            <a:off x="6309420" y="2943582"/>
            <a:ext cx="110133"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ea typeface="Montserrat" pitchFamily="34" charset="-122"/>
                <a:cs typeface="Montserrat" pitchFamily="34" charset="-120"/>
              </a:rPr>
              <a:t>1</a:t>
            </a:r>
            <a:endParaRPr lang="en-US" sz="2050" dirty="0"/>
          </a:p>
        </p:txBody>
      </p:sp>
      <p:sp>
        <p:nvSpPr>
          <p:cNvPr id="12" name="Text 7">
            <a:extLst>
              <a:ext uri="{FF2B5EF4-FFF2-40B4-BE49-F238E27FC236}">
                <a16:creationId xmlns:a16="http://schemas.microsoft.com/office/drawing/2014/main" id="{1CD58B96-7216-3881-4D56-8B0AAEFDB2D1}"/>
              </a:ext>
            </a:extLst>
          </p:cNvPr>
          <p:cNvSpPr/>
          <p:nvPr/>
        </p:nvSpPr>
        <p:spPr>
          <a:xfrm>
            <a:off x="7330559" y="2855834"/>
            <a:ext cx="4053720" cy="230862"/>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Présentation de l’API Flask RESTful</a:t>
            </a:r>
            <a:endParaRPr lang="en-US" sz="1700" dirty="0">
              <a:solidFill>
                <a:schemeClr val="bg1"/>
              </a:solidFill>
            </a:endParaRPr>
          </a:p>
        </p:txBody>
      </p:sp>
      <p:sp>
        <p:nvSpPr>
          <p:cNvPr id="14" name="Shape 9">
            <a:extLst>
              <a:ext uri="{FF2B5EF4-FFF2-40B4-BE49-F238E27FC236}">
                <a16:creationId xmlns:a16="http://schemas.microsoft.com/office/drawing/2014/main" id="{F00845D0-F103-A960-3560-0C6BA1E36115}"/>
              </a:ext>
            </a:extLst>
          </p:cNvPr>
          <p:cNvSpPr/>
          <p:nvPr/>
        </p:nvSpPr>
        <p:spPr>
          <a:xfrm>
            <a:off x="6539210" y="4532471"/>
            <a:ext cx="614720" cy="22860"/>
          </a:xfrm>
          <a:prstGeom prst="roundRect">
            <a:avLst>
              <a:gd name="adj" fmla="val 40000"/>
            </a:avLst>
          </a:prstGeom>
          <a:solidFill>
            <a:srgbClr val="151617"/>
          </a:solidFill>
          <a:ln>
            <a:solidFill>
              <a:schemeClr val="bg1"/>
            </a:solidFill>
          </a:ln>
        </p:spPr>
      </p:sp>
      <p:sp>
        <p:nvSpPr>
          <p:cNvPr id="15" name="Shape 10">
            <a:extLst>
              <a:ext uri="{FF2B5EF4-FFF2-40B4-BE49-F238E27FC236}">
                <a16:creationId xmlns:a16="http://schemas.microsoft.com/office/drawing/2014/main" id="{1C0176CC-84F6-452C-8656-7BF990118B7C}"/>
              </a:ext>
            </a:extLst>
          </p:cNvPr>
          <p:cNvSpPr/>
          <p:nvPr/>
        </p:nvSpPr>
        <p:spPr>
          <a:xfrm>
            <a:off x="6166902" y="4346377"/>
            <a:ext cx="395168" cy="395168"/>
          </a:xfrm>
          <a:prstGeom prst="roundRect">
            <a:avLst>
              <a:gd name="adj" fmla="val 2314"/>
            </a:avLst>
          </a:prstGeom>
          <a:solidFill>
            <a:srgbClr val="F8ECE4"/>
          </a:solidFill>
          <a:ln w="7620">
            <a:solidFill>
              <a:srgbClr val="151617"/>
            </a:solidFill>
            <a:prstDash val="solid"/>
          </a:ln>
        </p:spPr>
      </p:sp>
      <p:sp>
        <p:nvSpPr>
          <p:cNvPr id="16" name="Text 11">
            <a:extLst>
              <a:ext uri="{FF2B5EF4-FFF2-40B4-BE49-F238E27FC236}">
                <a16:creationId xmlns:a16="http://schemas.microsoft.com/office/drawing/2014/main" id="{BD40E5DC-F4AE-4145-AF25-78DB6275C5E8}"/>
              </a:ext>
            </a:extLst>
          </p:cNvPr>
          <p:cNvSpPr/>
          <p:nvPr/>
        </p:nvSpPr>
        <p:spPr>
          <a:xfrm>
            <a:off x="6284416" y="4412218"/>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3</a:t>
            </a:r>
            <a:endParaRPr lang="en-US" sz="2050" dirty="0"/>
          </a:p>
        </p:txBody>
      </p:sp>
      <p:sp>
        <p:nvSpPr>
          <p:cNvPr id="17" name="Text 12">
            <a:extLst>
              <a:ext uri="{FF2B5EF4-FFF2-40B4-BE49-F238E27FC236}">
                <a16:creationId xmlns:a16="http://schemas.microsoft.com/office/drawing/2014/main" id="{F11924B2-5616-C829-0A39-9DDC5D694488}"/>
              </a:ext>
            </a:extLst>
          </p:cNvPr>
          <p:cNvSpPr/>
          <p:nvPr/>
        </p:nvSpPr>
        <p:spPr>
          <a:xfrm>
            <a:off x="7172899" y="4324469"/>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Connexion à la BD</a:t>
            </a:r>
            <a:endParaRPr lang="en-US" sz="1700" dirty="0">
              <a:solidFill>
                <a:schemeClr val="bg1"/>
              </a:solidFill>
            </a:endParaRPr>
          </a:p>
        </p:txBody>
      </p:sp>
      <p:sp>
        <p:nvSpPr>
          <p:cNvPr id="19" name="Shape 14">
            <a:extLst>
              <a:ext uri="{FF2B5EF4-FFF2-40B4-BE49-F238E27FC236}">
                <a16:creationId xmlns:a16="http://schemas.microsoft.com/office/drawing/2014/main" id="{EE6015B9-9150-A299-5F99-082A6B578B7F}"/>
              </a:ext>
            </a:extLst>
          </p:cNvPr>
          <p:cNvSpPr/>
          <p:nvPr/>
        </p:nvSpPr>
        <p:spPr>
          <a:xfrm>
            <a:off x="6539210" y="6001107"/>
            <a:ext cx="614720" cy="22860"/>
          </a:xfrm>
          <a:prstGeom prst="roundRect">
            <a:avLst>
              <a:gd name="adj" fmla="val 40000"/>
            </a:avLst>
          </a:prstGeom>
          <a:solidFill>
            <a:srgbClr val="151617"/>
          </a:solidFill>
          <a:ln>
            <a:solidFill>
              <a:schemeClr val="bg1"/>
            </a:solidFill>
          </a:ln>
        </p:spPr>
      </p:sp>
      <p:sp>
        <p:nvSpPr>
          <p:cNvPr id="20" name="Shape 15">
            <a:extLst>
              <a:ext uri="{FF2B5EF4-FFF2-40B4-BE49-F238E27FC236}">
                <a16:creationId xmlns:a16="http://schemas.microsoft.com/office/drawing/2014/main" id="{954A285D-9570-8FDD-2D7E-81070A20FE5B}"/>
              </a:ext>
            </a:extLst>
          </p:cNvPr>
          <p:cNvSpPr/>
          <p:nvPr/>
        </p:nvSpPr>
        <p:spPr>
          <a:xfrm>
            <a:off x="6166902" y="5815013"/>
            <a:ext cx="395168" cy="395168"/>
          </a:xfrm>
          <a:prstGeom prst="roundRect">
            <a:avLst>
              <a:gd name="adj" fmla="val 2314"/>
            </a:avLst>
          </a:prstGeom>
          <a:solidFill>
            <a:srgbClr val="F8ECE4"/>
          </a:solidFill>
          <a:ln w="7620">
            <a:solidFill>
              <a:srgbClr val="151617"/>
            </a:solidFill>
            <a:prstDash val="solid"/>
          </a:ln>
        </p:spPr>
      </p:sp>
      <p:sp>
        <p:nvSpPr>
          <p:cNvPr id="21" name="Text 16">
            <a:extLst>
              <a:ext uri="{FF2B5EF4-FFF2-40B4-BE49-F238E27FC236}">
                <a16:creationId xmlns:a16="http://schemas.microsoft.com/office/drawing/2014/main" id="{0E0E6ACF-E203-4BDD-1467-B014F3E317B4}"/>
              </a:ext>
            </a:extLst>
          </p:cNvPr>
          <p:cNvSpPr/>
          <p:nvPr/>
        </p:nvSpPr>
        <p:spPr>
          <a:xfrm>
            <a:off x="6283583" y="5880854"/>
            <a:ext cx="161806" cy="263485"/>
          </a:xfrm>
          <a:prstGeom prst="rect">
            <a:avLst/>
          </a:prstGeom>
          <a:noFill/>
          <a:ln/>
        </p:spPr>
        <p:txBody>
          <a:bodyPr wrap="none" lIns="0" tIns="0" rIns="0" bIns="0" rtlCol="0" anchor="t"/>
          <a:lstStyle/>
          <a:p>
            <a:pPr marL="0" indent="0" algn="ctr">
              <a:lnSpc>
                <a:spcPts val="2050"/>
              </a:lnSpc>
              <a:buNone/>
            </a:pPr>
            <a:r>
              <a:rPr lang="en-US" sz="2050" dirty="0"/>
              <a:t>5</a:t>
            </a:r>
          </a:p>
        </p:txBody>
      </p:sp>
      <p:sp>
        <p:nvSpPr>
          <p:cNvPr id="22" name="Text 17">
            <a:extLst>
              <a:ext uri="{FF2B5EF4-FFF2-40B4-BE49-F238E27FC236}">
                <a16:creationId xmlns:a16="http://schemas.microsoft.com/office/drawing/2014/main" id="{B6E3BADE-108B-9C72-54F0-FAD94AB516C7}"/>
              </a:ext>
            </a:extLst>
          </p:cNvPr>
          <p:cNvSpPr/>
          <p:nvPr/>
        </p:nvSpPr>
        <p:spPr>
          <a:xfrm>
            <a:off x="7172902" y="5793105"/>
            <a:ext cx="2541984"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Création de routes</a:t>
            </a:r>
            <a:endParaRPr lang="en-US" sz="1700" dirty="0">
              <a:solidFill>
                <a:schemeClr val="bg1"/>
              </a:solidFill>
            </a:endParaRPr>
          </a:p>
        </p:txBody>
      </p:sp>
      <p:pic>
        <p:nvPicPr>
          <p:cNvPr id="26" name="Image 1" descr="preencoded.png">
            <a:extLst>
              <a:ext uri="{FF2B5EF4-FFF2-40B4-BE49-F238E27FC236}">
                <a16:creationId xmlns:a16="http://schemas.microsoft.com/office/drawing/2014/main" id="{CA01F660-7E9C-E9A8-EA46-104DC4DFF854}"/>
              </a:ext>
            </a:extLst>
          </p:cNvPr>
          <p:cNvPicPr>
            <a:picLocks noChangeAspect="1"/>
          </p:cNvPicPr>
          <p:nvPr/>
        </p:nvPicPr>
        <p:blipFill>
          <a:blip r:embed="rId4"/>
          <a:stretch>
            <a:fillRect/>
          </a:stretch>
        </p:blipFill>
        <p:spPr>
          <a:xfrm>
            <a:off x="0" y="0"/>
            <a:ext cx="5486400" cy="8229600"/>
          </a:xfrm>
          <a:prstGeom prst="rect">
            <a:avLst/>
          </a:prstGeom>
        </p:spPr>
      </p:pic>
      <p:sp>
        <p:nvSpPr>
          <p:cNvPr id="28" name="Text 2">
            <a:extLst>
              <a:ext uri="{FF2B5EF4-FFF2-40B4-BE49-F238E27FC236}">
                <a16:creationId xmlns:a16="http://schemas.microsoft.com/office/drawing/2014/main" id="{FE99883F-42A4-070C-ADB3-867CAF174E3D}"/>
              </a:ext>
            </a:extLst>
          </p:cNvPr>
          <p:cNvSpPr/>
          <p:nvPr/>
        </p:nvSpPr>
        <p:spPr>
          <a:xfrm>
            <a:off x="6309420" y="1484145"/>
            <a:ext cx="7415927" cy="790099"/>
          </a:xfrm>
          <a:prstGeom prst="rect">
            <a:avLst/>
          </a:prstGeom>
          <a:noFill/>
          <a:ln/>
        </p:spPr>
        <p:txBody>
          <a:bodyPr wrap="square" lIns="0" tIns="0" rIns="0" bIns="0" rtlCol="0" anchor="t"/>
          <a:lstStyle/>
          <a:p>
            <a:pPr marL="0" indent="0">
              <a:lnSpc>
                <a:spcPts val="3100"/>
              </a:lnSpc>
              <a:buNone/>
            </a:pPr>
            <a:r>
              <a:rPr lang="en-US" sz="1700" b="1" dirty="0">
                <a:solidFill>
                  <a:schemeClr val="bg1"/>
                </a:solidFill>
                <a:latin typeface="Montserrat" pitchFamily="34" charset="0"/>
              </a:rPr>
              <a:t>Nous allons construire une API Flask pour gérer les réservations d'hôtel.</a:t>
            </a:r>
          </a:p>
        </p:txBody>
      </p:sp>
      <p:sp>
        <p:nvSpPr>
          <p:cNvPr id="31" name="Shape 9">
            <a:extLst>
              <a:ext uri="{FF2B5EF4-FFF2-40B4-BE49-F238E27FC236}">
                <a16:creationId xmlns:a16="http://schemas.microsoft.com/office/drawing/2014/main" id="{7ACC08D2-E821-6957-A534-20524D6E16C0}"/>
              </a:ext>
            </a:extLst>
          </p:cNvPr>
          <p:cNvSpPr/>
          <p:nvPr/>
        </p:nvSpPr>
        <p:spPr>
          <a:xfrm>
            <a:off x="6824907" y="3798183"/>
            <a:ext cx="614720" cy="22860"/>
          </a:xfrm>
          <a:prstGeom prst="roundRect">
            <a:avLst>
              <a:gd name="adj" fmla="val 40000"/>
            </a:avLst>
          </a:prstGeom>
          <a:solidFill>
            <a:srgbClr val="151617"/>
          </a:solidFill>
          <a:ln>
            <a:solidFill>
              <a:schemeClr val="bg1"/>
            </a:solidFill>
          </a:ln>
        </p:spPr>
      </p:sp>
      <p:sp>
        <p:nvSpPr>
          <p:cNvPr id="32" name="Text 11">
            <a:extLst>
              <a:ext uri="{FF2B5EF4-FFF2-40B4-BE49-F238E27FC236}">
                <a16:creationId xmlns:a16="http://schemas.microsoft.com/office/drawing/2014/main" id="{119F2FE2-A7AB-28B4-422F-999C9D117FA6}"/>
              </a:ext>
            </a:extLst>
          </p:cNvPr>
          <p:cNvSpPr/>
          <p:nvPr/>
        </p:nvSpPr>
        <p:spPr>
          <a:xfrm>
            <a:off x="6443985" y="3677930"/>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2</a:t>
            </a:r>
            <a:endParaRPr lang="en-US" sz="2050" dirty="0"/>
          </a:p>
        </p:txBody>
      </p:sp>
      <p:sp>
        <p:nvSpPr>
          <p:cNvPr id="33" name="Text 12">
            <a:extLst>
              <a:ext uri="{FF2B5EF4-FFF2-40B4-BE49-F238E27FC236}">
                <a16:creationId xmlns:a16="http://schemas.microsoft.com/office/drawing/2014/main" id="{77F12983-BA32-5255-F257-3EEB025EABAA}"/>
              </a:ext>
            </a:extLst>
          </p:cNvPr>
          <p:cNvSpPr/>
          <p:nvPr/>
        </p:nvSpPr>
        <p:spPr>
          <a:xfrm>
            <a:off x="7490128" y="3590181"/>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Structure du projet</a:t>
            </a:r>
            <a:endParaRPr lang="en-US" sz="1700" dirty="0">
              <a:solidFill>
                <a:schemeClr val="bg1"/>
              </a:solidFill>
            </a:endParaRPr>
          </a:p>
        </p:txBody>
      </p:sp>
      <p:sp>
        <p:nvSpPr>
          <p:cNvPr id="34" name="Shape 9">
            <a:extLst>
              <a:ext uri="{FF2B5EF4-FFF2-40B4-BE49-F238E27FC236}">
                <a16:creationId xmlns:a16="http://schemas.microsoft.com/office/drawing/2014/main" id="{F433655E-B399-E885-50E3-FFD19F85D3B5}"/>
              </a:ext>
            </a:extLst>
          </p:cNvPr>
          <p:cNvSpPr/>
          <p:nvPr/>
        </p:nvSpPr>
        <p:spPr>
          <a:xfrm>
            <a:off x="6738908" y="5266760"/>
            <a:ext cx="614720" cy="22860"/>
          </a:xfrm>
          <a:prstGeom prst="roundRect">
            <a:avLst>
              <a:gd name="adj" fmla="val 40000"/>
            </a:avLst>
          </a:prstGeom>
          <a:solidFill>
            <a:srgbClr val="151617"/>
          </a:solidFill>
          <a:ln>
            <a:solidFill>
              <a:schemeClr val="bg1"/>
            </a:solidFill>
          </a:ln>
        </p:spPr>
      </p:sp>
      <p:sp>
        <p:nvSpPr>
          <p:cNvPr id="35" name="Text 11">
            <a:extLst>
              <a:ext uri="{FF2B5EF4-FFF2-40B4-BE49-F238E27FC236}">
                <a16:creationId xmlns:a16="http://schemas.microsoft.com/office/drawing/2014/main" id="{E5A6A704-A9C5-893A-B3D6-86E738DDF473}"/>
              </a:ext>
            </a:extLst>
          </p:cNvPr>
          <p:cNvSpPr/>
          <p:nvPr/>
        </p:nvSpPr>
        <p:spPr>
          <a:xfrm>
            <a:off x="6484114" y="5146507"/>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4</a:t>
            </a:r>
            <a:endParaRPr lang="en-US" sz="2050" dirty="0"/>
          </a:p>
        </p:txBody>
      </p:sp>
      <p:sp>
        <p:nvSpPr>
          <p:cNvPr id="36" name="Text 12">
            <a:extLst>
              <a:ext uri="{FF2B5EF4-FFF2-40B4-BE49-F238E27FC236}">
                <a16:creationId xmlns:a16="http://schemas.microsoft.com/office/drawing/2014/main" id="{C27F904E-C3E5-D691-C9B1-E308A3A26274}"/>
              </a:ext>
            </a:extLst>
          </p:cNvPr>
          <p:cNvSpPr/>
          <p:nvPr/>
        </p:nvSpPr>
        <p:spPr>
          <a:xfrm>
            <a:off x="7372597" y="5058758"/>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Création de modèles</a:t>
            </a:r>
            <a:endParaRPr lang="en-US" sz="1700" dirty="0">
              <a:solidFill>
                <a:schemeClr val="bg1"/>
              </a:solidFill>
            </a:endParaRPr>
          </a:p>
        </p:txBody>
      </p:sp>
      <p:sp>
        <p:nvSpPr>
          <p:cNvPr id="37" name="Shape 9">
            <a:extLst>
              <a:ext uri="{FF2B5EF4-FFF2-40B4-BE49-F238E27FC236}">
                <a16:creationId xmlns:a16="http://schemas.microsoft.com/office/drawing/2014/main" id="{7BBFD55F-0EB3-D5E8-2A21-CF6A1143505E}"/>
              </a:ext>
            </a:extLst>
          </p:cNvPr>
          <p:cNvSpPr/>
          <p:nvPr/>
        </p:nvSpPr>
        <p:spPr>
          <a:xfrm>
            <a:off x="6691610" y="6569087"/>
            <a:ext cx="614720" cy="22860"/>
          </a:xfrm>
          <a:prstGeom prst="roundRect">
            <a:avLst>
              <a:gd name="adj" fmla="val 40000"/>
            </a:avLst>
          </a:prstGeom>
          <a:solidFill>
            <a:srgbClr val="151617"/>
          </a:solidFill>
          <a:ln>
            <a:solidFill>
              <a:schemeClr val="bg1"/>
            </a:solidFill>
          </a:ln>
        </p:spPr>
      </p:sp>
      <p:sp>
        <p:nvSpPr>
          <p:cNvPr id="38" name="Text 11">
            <a:extLst>
              <a:ext uri="{FF2B5EF4-FFF2-40B4-BE49-F238E27FC236}">
                <a16:creationId xmlns:a16="http://schemas.microsoft.com/office/drawing/2014/main" id="{A7C0701E-DD6E-7788-7700-DC94288FFC7A}"/>
              </a:ext>
            </a:extLst>
          </p:cNvPr>
          <p:cNvSpPr/>
          <p:nvPr/>
        </p:nvSpPr>
        <p:spPr>
          <a:xfrm>
            <a:off x="6436816" y="6448834"/>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6</a:t>
            </a:r>
            <a:endParaRPr lang="en-US" sz="2050" dirty="0"/>
          </a:p>
        </p:txBody>
      </p:sp>
      <p:sp>
        <p:nvSpPr>
          <p:cNvPr id="39" name="Text 12">
            <a:extLst>
              <a:ext uri="{FF2B5EF4-FFF2-40B4-BE49-F238E27FC236}">
                <a16:creationId xmlns:a16="http://schemas.microsoft.com/office/drawing/2014/main" id="{545156EC-6645-B173-AEA1-77746A0225AA}"/>
              </a:ext>
            </a:extLst>
          </p:cNvPr>
          <p:cNvSpPr/>
          <p:nvPr/>
        </p:nvSpPr>
        <p:spPr>
          <a:xfrm>
            <a:off x="7482959" y="6361085"/>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ea typeface="Montserrat" pitchFamily="34" charset="-122"/>
                <a:cs typeface="Montserrat" pitchFamily="34" charset="-120"/>
              </a:rPr>
              <a:t>Integration avec NiFi</a:t>
            </a:r>
            <a:endParaRPr lang="en-US" sz="1700" dirty="0">
              <a:solidFill>
                <a:schemeClr val="bg1"/>
              </a:solidFill>
            </a:endParaRPr>
          </a:p>
        </p:txBody>
      </p:sp>
      <p:sp>
        <p:nvSpPr>
          <p:cNvPr id="40" name="Shape 10">
            <a:extLst>
              <a:ext uri="{FF2B5EF4-FFF2-40B4-BE49-F238E27FC236}">
                <a16:creationId xmlns:a16="http://schemas.microsoft.com/office/drawing/2014/main" id="{1EF27D3B-B3B1-09BE-DC17-3C47D9DC38FA}"/>
              </a:ext>
            </a:extLst>
          </p:cNvPr>
          <p:cNvSpPr/>
          <p:nvPr/>
        </p:nvSpPr>
        <p:spPr>
          <a:xfrm>
            <a:off x="6366600" y="5097873"/>
            <a:ext cx="395168" cy="395168"/>
          </a:xfrm>
          <a:prstGeom prst="roundRect">
            <a:avLst>
              <a:gd name="adj" fmla="val 2314"/>
            </a:avLst>
          </a:prstGeom>
          <a:noFill/>
          <a:ln w="7620">
            <a:solidFill>
              <a:srgbClr val="151617"/>
            </a:solidFill>
            <a:prstDash val="solid"/>
          </a:ln>
        </p:spPr>
      </p:sp>
      <p:sp>
        <p:nvSpPr>
          <p:cNvPr id="41" name="Shape 10">
            <a:extLst>
              <a:ext uri="{FF2B5EF4-FFF2-40B4-BE49-F238E27FC236}">
                <a16:creationId xmlns:a16="http://schemas.microsoft.com/office/drawing/2014/main" id="{E8031CE9-1DCB-EFD8-D047-53CC8E613DD2}"/>
              </a:ext>
            </a:extLst>
          </p:cNvPr>
          <p:cNvSpPr/>
          <p:nvPr/>
        </p:nvSpPr>
        <p:spPr>
          <a:xfrm>
            <a:off x="6345578" y="6353860"/>
            <a:ext cx="395168" cy="395168"/>
          </a:xfrm>
          <a:prstGeom prst="roundRect">
            <a:avLst>
              <a:gd name="adj" fmla="val 2314"/>
            </a:avLst>
          </a:prstGeom>
          <a:noFill/>
          <a:ln w="7620">
            <a:solidFill>
              <a:srgbClr val="151617"/>
            </a:solidFill>
            <a:prstDash val="solid"/>
          </a:ln>
        </p:spPr>
      </p:sp>
      <p:sp>
        <p:nvSpPr>
          <p:cNvPr id="42" name="Shape 10">
            <a:extLst>
              <a:ext uri="{FF2B5EF4-FFF2-40B4-BE49-F238E27FC236}">
                <a16:creationId xmlns:a16="http://schemas.microsoft.com/office/drawing/2014/main" id="{A47E1F0F-A469-7762-F090-D3B88B3AC967}"/>
              </a:ext>
            </a:extLst>
          </p:cNvPr>
          <p:cNvSpPr/>
          <p:nvPr/>
        </p:nvSpPr>
        <p:spPr>
          <a:xfrm>
            <a:off x="6408641" y="3563357"/>
            <a:ext cx="395168" cy="395168"/>
          </a:xfrm>
          <a:prstGeom prst="roundRect">
            <a:avLst>
              <a:gd name="adj" fmla="val 2314"/>
            </a:avLst>
          </a:prstGeom>
          <a:noFill/>
          <a:ln w="7620">
            <a:solidFill>
              <a:srgbClr val="151617"/>
            </a:solidFill>
            <a:prstDash val="solid"/>
          </a:ln>
        </p:spPr>
      </p:sp>
      <p:sp>
        <p:nvSpPr>
          <p:cNvPr id="43" name="Shape 9">
            <a:extLst>
              <a:ext uri="{FF2B5EF4-FFF2-40B4-BE49-F238E27FC236}">
                <a16:creationId xmlns:a16="http://schemas.microsoft.com/office/drawing/2014/main" id="{297D9538-3F20-84C9-93C5-DF71432273C7}"/>
              </a:ext>
            </a:extLst>
          </p:cNvPr>
          <p:cNvSpPr/>
          <p:nvPr/>
        </p:nvSpPr>
        <p:spPr>
          <a:xfrm>
            <a:off x="6844010" y="7289047"/>
            <a:ext cx="614720" cy="22860"/>
          </a:xfrm>
          <a:prstGeom prst="roundRect">
            <a:avLst>
              <a:gd name="adj" fmla="val 40000"/>
            </a:avLst>
          </a:prstGeom>
          <a:solidFill>
            <a:srgbClr val="151617"/>
          </a:solidFill>
          <a:ln>
            <a:solidFill>
              <a:schemeClr val="bg1"/>
            </a:solidFill>
          </a:ln>
        </p:spPr>
      </p:sp>
      <p:sp>
        <p:nvSpPr>
          <p:cNvPr id="44" name="Text 11">
            <a:extLst>
              <a:ext uri="{FF2B5EF4-FFF2-40B4-BE49-F238E27FC236}">
                <a16:creationId xmlns:a16="http://schemas.microsoft.com/office/drawing/2014/main" id="{F9CBC382-4805-C94E-0604-0D56EF2D762F}"/>
              </a:ext>
            </a:extLst>
          </p:cNvPr>
          <p:cNvSpPr/>
          <p:nvPr/>
        </p:nvSpPr>
        <p:spPr>
          <a:xfrm>
            <a:off x="6415794" y="7310684"/>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7</a:t>
            </a:r>
            <a:endParaRPr lang="en-US" sz="2050" dirty="0"/>
          </a:p>
        </p:txBody>
      </p:sp>
      <p:sp>
        <p:nvSpPr>
          <p:cNvPr id="45" name="Text 12">
            <a:extLst>
              <a:ext uri="{FF2B5EF4-FFF2-40B4-BE49-F238E27FC236}">
                <a16:creationId xmlns:a16="http://schemas.microsoft.com/office/drawing/2014/main" id="{4BF5410E-948C-00CD-2044-E37A0A65F4ED}"/>
              </a:ext>
            </a:extLst>
          </p:cNvPr>
          <p:cNvSpPr/>
          <p:nvPr/>
        </p:nvSpPr>
        <p:spPr>
          <a:xfrm>
            <a:off x="7635359" y="7081045"/>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Utilisation de l </a:t>
            </a:r>
            <a:r>
              <a:rPr lang="en-US" sz="1700" b="1" dirty="0" err="1">
                <a:solidFill>
                  <a:schemeClr val="bg1"/>
                </a:solidFill>
                <a:latin typeface="Montserrat" pitchFamily="34" charset="0"/>
              </a:rPr>
              <a:t>api</a:t>
            </a:r>
            <a:endParaRPr lang="en-US" sz="1700" dirty="0">
              <a:solidFill>
                <a:schemeClr val="bg1"/>
              </a:solidFill>
            </a:endParaRPr>
          </a:p>
        </p:txBody>
      </p:sp>
      <p:sp>
        <p:nvSpPr>
          <p:cNvPr id="46" name="Shape 10">
            <a:extLst>
              <a:ext uri="{FF2B5EF4-FFF2-40B4-BE49-F238E27FC236}">
                <a16:creationId xmlns:a16="http://schemas.microsoft.com/office/drawing/2014/main" id="{535F174F-2BF9-1D4F-1466-08894F7AEE34}"/>
              </a:ext>
            </a:extLst>
          </p:cNvPr>
          <p:cNvSpPr/>
          <p:nvPr/>
        </p:nvSpPr>
        <p:spPr>
          <a:xfrm>
            <a:off x="6387615" y="7244426"/>
            <a:ext cx="250245" cy="271859"/>
          </a:xfrm>
          <a:prstGeom prst="roundRect">
            <a:avLst>
              <a:gd name="adj" fmla="val 2314"/>
            </a:avLst>
          </a:prstGeom>
          <a:noFill/>
          <a:ln w="7620">
            <a:solidFill>
              <a:srgbClr val="151617"/>
            </a:solidFill>
            <a:prstDash val="solid"/>
          </a:ln>
        </p:spPr>
      </p:sp>
    </p:spTree>
    <p:extLst>
      <p:ext uri="{BB962C8B-B14F-4D97-AF65-F5344CB8AC3E}">
        <p14:creationId xmlns:p14="http://schemas.microsoft.com/office/powerpoint/2010/main" val="2703484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tx1">
              <a:lumMod val="75000"/>
              <a:lumOff val="25000"/>
              <a:alpha val="74902"/>
            </a:schemeClr>
          </a:solidFill>
          <a:ln/>
        </p:spPr>
        <p:txBody>
          <a:bodyPr/>
          <a:lstStyle/>
          <a:p>
            <a:endParaRPr lang="fr-BF" dirty="0"/>
          </a:p>
        </p:txBody>
      </p:sp>
      <p:sp>
        <p:nvSpPr>
          <p:cNvPr id="8" name="Text 5">
            <a:extLst>
              <a:ext uri="{FF2B5EF4-FFF2-40B4-BE49-F238E27FC236}">
                <a16:creationId xmlns:a16="http://schemas.microsoft.com/office/drawing/2014/main" id="{58C0B5C4-8684-7CB8-349C-76B9B2573525}"/>
              </a:ext>
            </a:extLst>
          </p:cNvPr>
          <p:cNvSpPr/>
          <p:nvPr/>
        </p:nvSpPr>
        <p:spPr>
          <a:xfrm>
            <a:off x="8094010" y="3159379"/>
            <a:ext cx="5135484" cy="2475186"/>
          </a:xfrm>
          <a:prstGeom prst="rect">
            <a:avLst/>
          </a:prstGeom>
          <a:noFill/>
          <a:ln/>
        </p:spPr>
        <p:txBody>
          <a:bodyPr wrap="none" lIns="0" tIns="0" rIns="0" bIns="0" rtlCol="0" anchor="t"/>
          <a:lstStyle/>
          <a:p>
            <a:pPr marL="342900" lvl="0" indent="-342900">
              <a:lnSpc>
                <a:spcPct val="107000"/>
              </a:lnSpc>
              <a:spcAft>
                <a:spcPts val="800"/>
              </a:spcAft>
              <a:buFont typeface="Wingdings" panose="05000000000000000000" pitchFamily="2" charset="2"/>
              <a:buChar char=""/>
            </a:pPr>
            <a:r>
              <a:rPr lang="it-IT" sz="2400" kern="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TRAORE Bafima Téli Martin Daouda</a:t>
            </a:r>
            <a:endParaRPr lang="fr-BF"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fr-FR" sz="2400" kern="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KONATE Salim Adam</a:t>
            </a:r>
            <a:endParaRPr lang="fr-BF"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fr-FR" sz="2400" kern="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KONATE Karim</a:t>
            </a:r>
            <a:endParaRPr lang="fr-BF"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fr-FR" sz="2400" kern="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BAZIE Alex Damien</a:t>
            </a:r>
            <a:endParaRPr lang="fr-BF"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fr-FR" sz="2400" kern="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NIKIEMA Guy Arthur</a:t>
            </a:r>
            <a:endParaRPr lang="fr-BF"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ts val="3400"/>
              </a:lnSpc>
              <a:buNone/>
            </a:pPr>
            <a:endParaRPr lang="en-US" sz="2400" dirty="0"/>
          </a:p>
        </p:txBody>
      </p:sp>
      <p:sp>
        <p:nvSpPr>
          <p:cNvPr id="9" name="ZoneTexte 8">
            <a:extLst>
              <a:ext uri="{FF2B5EF4-FFF2-40B4-BE49-F238E27FC236}">
                <a16:creationId xmlns:a16="http://schemas.microsoft.com/office/drawing/2014/main" id="{A93046F1-8A96-C8F3-DA3E-53099F572262}"/>
              </a:ext>
            </a:extLst>
          </p:cNvPr>
          <p:cNvSpPr txBox="1"/>
          <p:nvPr/>
        </p:nvSpPr>
        <p:spPr>
          <a:xfrm>
            <a:off x="7673999" y="2271754"/>
            <a:ext cx="4768801" cy="584775"/>
          </a:xfrm>
          <a:prstGeom prst="rect">
            <a:avLst/>
          </a:prstGeom>
          <a:noFill/>
        </p:spPr>
        <p:txBody>
          <a:bodyPr wrap="square" rtlCol="0">
            <a:spAutoFit/>
          </a:bodyPr>
          <a:lstStyle/>
          <a:p>
            <a:r>
              <a:rPr lang="fr-FR" sz="3200" dirty="0">
                <a:solidFill>
                  <a:schemeClr val="bg1"/>
                </a:solidFill>
                <a:latin typeface="Times New Roman" panose="02020603050405020304" pitchFamily="18" charset="0"/>
                <a:cs typeface="Times New Roman" panose="02020603050405020304" pitchFamily="18" charset="0"/>
              </a:rPr>
              <a:t>Membres du groupe N°9 :</a:t>
            </a:r>
            <a:endParaRPr lang="fr-BF" sz="3200" dirty="0">
              <a:solidFill>
                <a:schemeClr val="bg1"/>
              </a:solidFill>
              <a:latin typeface="Times New Roman" panose="02020603050405020304" pitchFamily="18" charset="0"/>
              <a:cs typeface="Times New Roman" panose="02020603050405020304" pitchFamily="18" charset="0"/>
            </a:endParaRPr>
          </a:p>
        </p:txBody>
      </p:sp>
      <p:sp>
        <p:nvSpPr>
          <p:cNvPr id="12" name="Text 5">
            <a:extLst>
              <a:ext uri="{FF2B5EF4-FFF2-40B4-BE49-F238E27FC236}">
                <a16:creationId xmlns:a16="http://schemas.microsoft.com/office/drawing/2014/main" id="{1E4BD66D-D533-A54E-FDA2-2ECCE11CAC0C}"/>
              </a:ext>
            </a:extLst>
          </p:cNvPr>
          <p:cNvSpPr/>
          <p:nvPr/>
        </p:nvSpPr>
        <p:spPr>
          <a:xfrm>
            <a:off x="7997191" y="6315793"/>
            <a:ext cx="2865250" cy="531256"/>
          </a:xfrm>
          <a:prstGeom prst="rect">
            <a:avLst/>
          </a:prstGeom>
          <a:noFill/>
          <a:ln/>
        </p:spPr>
        <p:txBody>
          <a:bodyPr wrap="none" lIns="0" tIns="0" rIns="0" bIns="0" rtlCol="0" anchor="t"/>
          <a:lstStyle/>
          <a:p>
            <a:pPr marL="342900" lvl="0" indent="-342900">
              <a:lnSpc>
                <a:spcPct val="107000"/>
              </a:lnSpc>
              <a:spcAft>
                <a:spcPts val="800"/>
              </a:spcAft>
              <a:buFont typeface="Wingdings" panose="05000000000000000000" pitchFamily="2" charset="2"/>
              <a:buChar char=""/>
            </a:pPr>
            <a:endParaRPr lang="en-US" sz="2400" dirty="0">
              <a:solidFill>
                <a:schemeClr val="bg1"/>
              </a:solidFill>
            </a:endParaRPr>
          </a:p>
        </p:txBody>
      </p:sp>
      <p:pic>
        <p:nvPicPr>
          <p:cNvPr id="13" name="Image 1" descr="preencoded.png">
            <a:extLst>
              <a:ext uri="{FF2B5EF4-FFF2-40B4-BE49-F238E27FC236}">
                <a16:creationId xmlns:a16="http://schemas.microsoft.com/office/drawing/2014/main" id="{52DC1B57-02D2-C06A-2252-2E6C23DC782E}"/>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0" y="0"/>
            <a:ext cx="5486400" cy="8229600"/>
          </a:xfrm>
          <a:prstGeom prst="rect">
            <a:avLst/>
          </a:prstGeom>
        </p:spPr>
      </p:pic>
    </p:spTree>
    <p:extLst>
      <p:ext uri="{BB962C8B-B14F-4D97-AF65-F5344CB8AC3E}">
        <p14:creationId xmlns:p14="http://schemas.microsoft.com/office/powerpoint/2010/main" val="413458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Text 1">
            <a:extLst>
              <a:ext uri="{FF2B5EF4-FFF2-40B4-BE49-F238E27FC236}">
                <a16:creationId xmlns:a16="http://schemas.microsoft.com/office/drawing/2014/main" id="{49874384-525D-15EB-1ECD-A6ED42B0A632}"/>
              </a:ext>
            </a:extLst>
          </p:cNvPr>
          <p:cNvSpPr/>
          <p:nvPr/>
        </p:nvSpPr>
        <p:spPr>
          <a:xfrm>
            <a:off x="6132195" y="952946"/>
            <a:ext cx="7637145" cy="1345406"/>
          </a:xfrm>
          <a:prstGeom prst="rect">
            <a:avLst/>
          </a:prstGeom>
          <a:noFill/>
          <a:ln/>
        </p:spPr>
        <p:txBody>
          <a:bodyPr wrap="square" lIns="0" tIns="0" rIns="0" bIns="0" rtlCol="0" anchor="t"/>
          <a:lstStyle/>
          <a:p>
            <a:pPr marL="0" indent="0">
              <a:lnSpc>
                <a:spcPts val="5250"/>
              </a:lnSpc>
              <a:buNone/>
            </a:pPr>
            <a:r>
              <a:rPr lang="en-US" sz="4550" dirty="0">
                <a:solidFill>
                  <a:srgbClr val="F98AC7"/>
                </a:solidFill>
                <a:latin typeface="Lora" pitchFamily="34" charset="0"/>
              </a:rPr>
              <a:t>Présentation de </a:t>
            </a:r>
            <a:r>
              <a:rPr lang="en-US" sz="4550" dirty="0" err="1">
                <a:solidFill>
                  <a:srgbClr val="F98AC7"/>
                </a:solidFill>
                <a:latin typeface="Lora" pitchFamily="34" charset="0"/>
              </a:rPr>
              <a:t>l'API</a:t>
            </a:r>
            <a:r>
              <a:rPr lang="en-US" sz="4550" dirty="0">
                <a:solidFill>
                  <a:srgbClr val="F98AC7"/>
                </a:solidFill>
                <a:latin typeface="Lora" pitchFamily="34" charset="0"/>
              </a:rPr>
              <a:t> RESTful</a:t>
            </a:r>
          </a:p>
        </p:txBody>
      </p:sp>
      <p:sp>
        <p:nvSpPr>
          <p:cNvPr id="23" name="Text 2">
            <a:extLst>
              <a:ext uri="{FF2B5EF4-FFF2-40B4-BE49-F238E27FC236}">
                <a16:creationId xmlns:a16="http://schemas.microsoft.com/office/drawing/2014/main" id="{D484D1BA-BE57-AFEF-BFC9-F6E08D9954F7}"/>
              </a:ext>
            </a:extLst>
          </p:cNvPr>
          <p:cNvSpPr/>
          <p:nvPr/>
        </p:nvSpPr>
        <p:spPr>
          <a:xfrm>
            <a:off x="6239828" y="2431733"/>
            <a:ext cx="7637145" cy="1032986"/>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Une API RESTful est une interface de programmation qui permet aux applications de communiquer entre elles de manière standardisée. C'est un outil essentiel pour construire des applications web modernes et flexibles.</a:t>
            </a:r>
            <a:endParaRPr lang="en-US" sz="1650" dirty="0"/>
          </a:p>
        </p:txBody>
      </p:sp>
      <p:sp>
        <p:nvSpPr>
          <p:cNvPr id="25" name="Shape 3">
            <a:extLst>
              <a:ext uri="{FF2B5EF4-FFF2-40B4-BE49-F238E27FC236}">
                <a16:creationId xmlns:a16="http://schemas.microsoft.com/office/drawing/2014/main" id="{1FF4B96E-0A1F-94D0-41C9-BA0A16043EEE}"/>
              </a:ext>
            </a:extLst>
          </p:cNvPr>
          <p:cNvSpPr/>
          <p:nvPr/>
        </p:nvSpPr>
        <p:spPr>
          <a:xfrm>
            <a:off x="6239828" y="3706892"/>
            <a:ext cx="3710940" cy="2288500"/>
          </a:xfrm>
          <a:prstGeom prst="roundRect">
            <a:avLst>
              <a:gd name="adj" fmla="val 3951"/>
            </a:avLst>
          </a:prstGeom>
          <a:solidFill>
            <a:srgbClr val="31136C"/>
          </a:solidFill>
          <a:ln w="7620">
            <a:solidFill>
              <a:srgbClr val="4A2C85"/>
            </a:solidFill>
            <a:prstDash val="solid"/>
          </a:ln>
        </p:spPr>
      </p:sp>
      <p:sp>
        <p:nvSpPr>
          <p:cNvPr id="26" name="Text 4">
            <a:extLst>
              <a:ext uri="{FF2B5EF4-FFF2-40B4-BE49-F238E27FC236}">
                <a16:creationId xmlns:a16="http://schemas.microsoft.com/office/drawing/2014/main" id="{144E68AB-F11E-5CCF-43C9-E6A425ADB852}"/>
              </a:ext>
            </a:extLst>
          </p:cNvPr>
          <p:cNvSpPr/>
          <p:nvPr/>
        </p:nvSpPr>
        <p:spPr>
          <a:xfrm>
            <a:off x="6462713" y="3929777"/>
            <a:ext cx="2690812" cy="336352"/>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Accès aux données</a:t>
            </a:r>
            <a:endParaRPr lang="en-US" sz="2100" dirty="0"/>
          </a:p>
        </p:txBody>
      </p:sp>
      <p:sp>
        <p:nvSpPr>
          <p:cNvPr id="27" name="Text 5">
            <a:extLst>
              <a:ext uri="{FF2B5EF4-FFF2-40B4-BE49-F238E27FC236}">
                <a16:creationId xmlns:a16="http://schemas.microsoft.com/office/drawing/2014/main" id="{75CA2070-BB3B-8C90-C5F0-760DE5F77517}"/>
              </a:ext>
            </a:extLst>
          </p:cNvPr>
          <p:cNvSpPr/>
          <p:nvPr/>
        </p:nvSpPr>
        <p:spPr>
          <a:xfrm>
            <a:off x="6462713" y="4395192"/>
            <a:ext cx="3265170" cy="1032986"/>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Permet aux applications d'accéder aux données de l'hôtel et de les mettre à jour.</a:t>
            </a:r>
            <a:endParaRPr lang="en-US" sz="1650" dirty="0"/>
          </a:p>
        </p:txBody>
      </p:sp>
      <p:sp>
        <p:nvSpPr>
          <p:cNvPr id="30" name="Shape 9">
            <a:extLst>
              <a:ext uri="{FF2B5EF4-FFF2-40B4-BE49-F238E27FC236}">
                <a16:creationId xmlns:a16="http://schemas.microsoft.com/office/drawing/2014/main" id="{CF6EE2AB-1A22-3C6E-F8C8-DAFE042019FA}"/>
              </a:ext>
            </a:extLst>
          </p:cNvPr>
          <p:cNvSpPr/>
          <p:nvPr/>
        </p:nvSpPr>
        <p:spPr>
          <a:xfrm>
            <a:off x="6239828" y="6210657"/>
            <a:ext cx="7637145" cy="1255514"/>
          </a:xfrm>
          <a:prstGeom prst="roundRect">
            <a:avLst>
              <a:gd name="adj" fmla="val 7201"/>
            </a:avLst>
          </a:prstGeom>
          <a:solidFill>
            <a:srgbClr val="31136C"/>
          </a:solidFill>
          <a:ln w="7620">
            <a:solidFill>
              <a:srgbClr val="4A2C85"/>
            </a:solidFill>
            <a:prstDash val="solid"/>
          </a:ln>
        </p:spPr>
      </p:sp>
      <p:sp>
        <p:nvSpPr>
          <p:cNvPr id="31" name="Text 10">
            <a:extLst>
              <a:ext uri="{FF2B5EF4-FFF2-40B4-BE49-F238E27FC236}">
                <a16:creationId xmlns:a16="http://schemas.microsoft.com/office/drawing/2014/main" id="{6105B237-F9E1-1376-1108-96E52047C01A}"/>
              </a:ext>
            </a:extLst>
          </p:cNvPr>
          <p:cNvSpPr/>
          <p:nvPr/>
        </p:nvSpPr>
        <p:spPr>
          <a:xfrm>
            <a:off x="6462713" y="6433542"/>
            <a:ext cx="2690812" cy="336352"/>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Automatisation</a:t>
            </a:r>
            <a:endParaRPr lang="en-US" sz="2100" dirty="0"/>
          </a:p>
        </p:txBody>
      </p:sp>
      <p:sp>
        <p:nvSpPr>
          <p:cNvPr id="32" name="Text 11">
            <a:extLst>
              <a:ext uri="{FF2B5EF4-FFF2-40B4-BE49-F238E27FC236}">
                <a16:creationId xmlns:a16="http://schemas.microsoft.com/office/drawing/2014/main" id="{A32AA63A-98A0-6769-55A5-2E6F430F4C0B}"/>
              </a:ext>
            </a:extLst>
          </p:cNvPr>
          <p:cNvSpPr/>
          <p:nvPr/>
        </p:nvSpPr>
        <p:spPr>
          <a:xfrm>
            <a:off x="6462713" y="6898958"/>
            <a:ext cx="7191375" cy="344329"/>
          </a:xfrm>
          <a:prstGeom prst="rect">
            <a:avLst/>
          </a:prstGeom>
          <a:noFill/>
          <a:ln/>
        </p:spPr>
        <p:txBody>
          <a:bodyPr wrap="non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Automatise les tâches répétitives, améliorant l'efficacité et la productivité.</a:t>
            </a:r>
            <a:endParaRPr lang="en-US" sz="1650" dirty="0"/>
          </a:p>
        </p:txBody>
      </p:sp>
      <p:sp>
        <p:nvSpPr>
          <p:cNvPr id="36" name="Shape 6">
            <a:extLst>
              <a:ext uri="{FF2B5EF4-FFF2-40B4-BE49-F238E27FC236}">
                <a16:creationId xmlns:a16="http://schemas.microsoft.com/office/drawing/2014/main" id="{7ECC4BBE-24DC-0FCC-5BAD-038020C00215}"/>
              </a:ext>
            </a:extLst>
          </p:cNvPr>
          <p:cNvSpPr/>
          <p:nvPr/>
        </p:nvSpPr>
        <p:spPr>
          <a:xfrm>
            <a:off x="10173653" y="3679984"/>
            <a:ext cx="3710940" cy="2288500"/>
          </a:xfrm>
          <a:prstGeom prst="roundRect">
            <a:avLst>
              <a:gd name="adj" fmla="val 3951"/>
            </a:avLst>
          </a:prstGeom>
          <a:solidFill>
            <a:srgbClr val="31136C"/>
          </a:solidFill>
          <a:ln w="7620">
            <a:solidFill>
              <a:srgbClr val="4A2C85"/>
            </a:solidFill>
            <a:prstDash val="solid"/>
          </a:ln>
        </p:spPr>
      </p:sp>
      <p:sp>
        <p:nvSpPr>
          <p:cNvPr id="37" name="Text 7">
            <a:extLst>
              <a:ext uri="{FF2B5EF4-FFF2-40B4-BE49-F238E27FC236}">
                <a16:creationId xmlns:a16="http://schemas.microsoft.com/office/drawing/2014/main" id="{43E8C4AA-7988-742A-44AE-4EED90B609FA}"/>
              </a:ext>
            </a:extLst>
          </p:cNvPr>
          <p:cNvSpPr/>
          <p:nvPr/>
        </p:nvSpPr>
        <p:spPr>
          <a:xfrm>
            <a:off x="10388918" y="3984844"/>
            <a:ext cx="2717125" cy="336352"/>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Gestion des services</a:t>
            </a:r>
            <a:endParaRPr lang="en-US" sz="2100" dirty="0"/>
          </a:p>
        </p:txBody>
      </p:sp>
      <p:sp>
        <p:nvSpPr>
          <p:cNvPr id="38" name="Text 8">
            <a:extLst>
              <a:ext uri="{FF2B5EF4-FFF2-40B4-BE49-F238E27FC236}">
                <a16:creationId xmlns:a16="http://schemas.microsoft.com/office/drawing/2014/main" id="{56DE0C6D-2CC7-80F0-C887-89BF9D1FE556}"/>
              </a:ext>
            </a:extLst>
          </p:cNvPr>
          <p:cNvSpPr/>
          <p:nvPr/>
        </p:nvSpPr>
        <p:spPr>
          <a:xfrm>
            <a:off x="10388918" y="4402862"/>
            <a:ext cx="3265170" cy="1377315"/>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Permet d'intégrer des services externes comme les plateformes de réservation ou les systèmes de paiement.</a:t>
            </a:r>
            <a:endParaRPr lang="en-US" sz="1650" dirty="0"/>
          </a:p>
        </p:txBody>
      </p:sp>
      <p:pic>
        <p:nvPicPr>
          <p:cNvPr id="39" name="Image 1" descr="preencoded.png"/>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Effect>
                      <a14:brightnessContrast bright="-20000" contrast="-20000"/>
                    </a14:imgEffect>
                  </a14:imgLayer>
                </a14:imgProps>
              </a:ext>
            </a:extLst>
          </a:blip>
          <a:stretch>
            <a:fillRect/>
          </a:stretch>
        </p:blipFill>
        <p:spPr>
          <a:xfrm>
            <a:off x="0" y="0"/>
            <a:ext cx="5486400" cy="8229600"/>
          </a:xfrm>
          <a:prstGeom prst="rect">
            <a:avLst/>
          </a:prstGeom>
        </p:spPr>
      </p:pic>
    </p:spTree>
    <p:extLst>
      <p:ext uri="{BB962C8B-B14F-4D97-AF65-F5344CB8AC3E}">
        <p14:creationId xmlns:p14="http://schemas.microsoft.com/office/powerpoint/2010/main" val="1532973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Text 1">
            <a:extLst>
              <a:ext uri="{FF2B5EF4-FFF2-40B4-BE49-F238E27FC236}">
                <a16:creationId xmlns:a16="http://schemas.microsoft.com/office/drawing/2014/main" id="{14FC6AE7-960E-7DBA-F84C-828BFD8B0CB7}"/>
              </a:ext>
            </a:extLst>
          </p:cNvPr>
          <p:cNvSpPr/>
          <p:nvPr/>
        </p:nvSpPr>
        <p:spPr>
          <a:xfrm>
            <a:off x="743545" y="597732"/>
            <a:ext cx="6172200" cy="771525"/>
          </a:xfrm>
          <a:prstGeom prst="rect">
            <a:avLst/>
          </a:prstGeom>
          <a:noFill/>
          <a:ln/>
        </p:spPr>
        <p:txBody>
          <a:bodyPr wrap="none" lIns="0" tIns="0" rIns="0" bIns="0" rtlCol="0" anchor="t"/>
          <a:lstStyle/>
          <a:p>
            <a:pPr marL="0" indent="0">
              <a:lnSpc>
                <a:spcPts val="6050"/>
              </a:lnSpc>
              <a:buNone/>
            </a:pPr>
            <a:r>
              <a:rPr lang="en-US" sz="4550" dirty="0">
                <a:solidFill>
                  <a:srgbClr val="F98AC7"/>
                </a:solidFill>
                <a:latin typeface="Lora" pitchFamily="34" charset="0"/>
              </a:rPr>
              <a:t>Structure du Projet</a:t>
            </a:r>
          </a:p>
        </p:txBody>
      </p:sp>
      <p:sp>
        <p:nvSpPr>
          <p:cNvPr id="5" name="Text 2">
            <a:extLst>
              <a:ext uri="{FF2B5EF4-FFF2-40B4-BE49-F238E27FC236}">
                <a16:creationId xmlns:a16="http://schemas.microsoft.com/office/drawing/2014/main" id="{0DB988E1-C504-8669-1800-8002A40ACFF5}"/>
              </a:ext>
            </a:extLst>
          </p:cNvPr>
          <p:cNvSpPr/>
          <p:nvPr/>
        </p:nvSpPr>
        <p:spPr>
          <a:xfrm>
            <a:off x="864037" y="241255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pitchFamily="34" charset="0"/>
                <a:ea typeface="Roboto" pitchFamily="34" charset="-122"/>
                <a:cs typeface="Roboto" pitchFamily="34" charset="-120"/>
              </a:rPr>
              <a:t>Modules</a:t>
            </a:r>
            <a:endParaRPr lang="en-US" sz="2400" dirty="0"/>
          </a:p>
        </p:txBody>
      </p:sp>
      <p:sp>
        <p:nvSpPr>
          <p:cNvPr id="6" name="Text 3">
            <a:extLst>
              <a:ext uri="{FF2B5EF4-FFF2-40B4-BE49-F238E27FC236}">
                <a16:creationId xmlns:a16="http://schemas.microsoft.com/office/drawing/2014/main" id="{45F99ED7-47B7-5B0A-939A-C34C60ECC06C}"/>
              </a:ext>
            </a:extLst>
          </p:cNvPr>
          <p:cNvSpPr/>
          <p:nvPr/>
        </p:nvSpPr>
        <p:spPr>
          <a:xfrm>
            <a:off x="864037" y="304513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Organiser votre projet en modules.</a:t>
            </a:r>
            <a:endParaRPr lang="en-US" sz="1900" dirty="0"/>
          </a:p>
        </p:txBody>
      </p:sp>
      <p:sp>
        <p:nvSpPr>
          <p:cNvPr id="7" name="Text 4">
            <a:extLst>
              <a:ext uri="{FF2B5EF4-FFF2-40B4-BE49-F238E27FC236}">
                <a16:creationId xmlns:a16="http://schemas.microsoft.com/office/drawing/2014/main" id="{862DF4A1-350B-65FD-4FE0-762F3095FD29}"/>
              </a:ext>
            </a:extLst>
          </p:cNvPr>
          <p:cNvSpPr/>
          <p:nvPr/>
        </p:nvSpPr>
        <p:spPr>
          <a:xfrm>
            <a:off x="864037" y="366235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Faciliter la maintenance.</a:t>
            </a:r>
            <a:endParaRPr lang="en-US" sz="1900" dirty="0"/>
          </a:p>
        </p:txBody>
      </p:sp>
      <p:sp>
        <p:nvSpPr>
          <p:cNvPr id="8" name="Text 5">
            <a:extLst>
              <a:ext uri="{FF2B5EF4-FFF2-40B4-BE49-F238E27FC236}">
                <a16:creationId xmlns:a16="http://schemas.microsoft.com/office/drawing/2014/main" id="{E59C3B78-41A2-C5F5-13E8-035044A0859B}"/>
              </a:ext>
            </a:extLst>
          </p:cNvPr>
          <p:cNvSpPr/>
          <p:nvPr/>
        </p:nvSpPr>
        <p:spPr>
          <a:xfrm>
            <a:off x="5372695" y="241255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pitchFamily="34" charset="0"/>
                <a:ea typeface="Roboto" pitchFamily="34" charset="-122"/>
                <a:cs typeface="Roboto" pitchFamily="34" charset="-120"/>
              </a:rPr>
              <a:t>Avantages</a:t>
            </a:r>
            <a:endParaRPr lang="en-US" sz="2400" dirty="0"/>
          </a:p>
        </p:txBody>
      </p:sp>
      <p:sp>
        <p:nvSpPr>
          <p:cNvPr id="9" name="Text 6">
            <a:extLst>
              <a:ext uri="{FF2B5EF4-FFF2-40B4-BE49-F238E27FC236}">
                <a16:creationId xmlns:a16="http://schemas.microsoft.com/office/drawing/2014/main" id="{92EF968D-BDCF-3C00-23E3-8F1A72950156}"/>
              </a:ext>
            </a:extLst>
          </p:cNvPr>
          <p:cNvSpPr/>
          <p:nvPr/>
        </p:nvSpPr>
        <p:spPr>
          <a:xfrm>
            <a:off x="5372695" y="304513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Améliore la lisibilité du code.</a:t>
            </a:r>
            <a:endParaRPr lang="en-US" sz="1900" dirty="0"/>
          </a:p>
        </p:txBody>
      </p:sp>
      <p:sp>
        <p:nvSpPr>
          <p:cNvPr id="10" name="Text 7">
            <a:extLst>
              <a:ext uri="{FF2B5EF4-FFF2-40B4-BE49-F238E27FC236}">
                <a16:creationId xmlns:a16="http://schemas.microsoft.com/office/drawing/2014/main" id="{FAF29A3F-6684-6790-F3D0-E5C886C9512E}"/>
              </a:ext>
            </a:extLst>
          </p:cNvPr>
          <p:cNvSpPr/>
          <p:nvPr/>
        </p:nvSpPr>
        <p:spPr>
          <a:xfrm>
            <a:off x="5372695" y="366235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Simplifie les tests.</a:t>
            </a:r>
            <a:endParaRPr lang="en-US" sz="1900" dirty="0"/>
          </a:p>
        </p:txBody>
      </p:sp>
      <p:sp>
        <p:nvSpPr>
          <p:cNvPr id="11" name="Text 8">
            <a:extLst>
              <a:ext uri="{FF2B5EF4-FFF2-40B4-BE49-F238E27FC236}">
                <a16:creationId xmlns:a16="http://schemas.microsoft.com/office/drawing/2014/main" id="{F9761B0F-57E1-2A09-B961-9BFD30D6C681}"/>
              </a:ext>
            </a:extLst>
          </p:cNvPr>
          <p:cNvSpPr/>
          <p:nvPr/>
        </p:nvSpPr>
        <p:spPr>
          <a:xfrm>
            <a:off x="9881354" y="241255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pitchFamily="34" charset="0"/>
                <a:ea typeface="Roboto" pitchFamily="34" charset="-122"/>
                <a:cs typeface="Roboto" pitchFamily="34" charset="-120"/>
              </a:rPr>
              <a:t>Exemples</a:t>
            </a:r>
            <a:endParaRPr lang="en-US" sz="2400" dirty="0"/>
          </a:p>
        </p:txBody>
      </p:sp>
      <p:sp>
        <p:nvSpPr>
          <p:cNvPr id="12" name="Text 9">
            <a:extLst>
              <a:ext uri="{FF2B5EF4-FFF2-40B4-BE49-F238E27FC236}">
                <a16:creationId xmlns:a16="http://schemas.microsoft.com/office/drawing/2014/main" id="{A3C3A303-6C12-6D68-A138-2551B5F0364D}"/>
              </a:ext>
            </a:extLst>
          </p:cNvPr>
          <p:cNvSpPr/>
          <p:nvPr/>
        </p:nvSpPr>
        <p:spPr>
          <a:xfrm>
            <a:off x="9881354" y="304513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Modèle: `models.py`</a:t>
            </a:r>
            <a:endParaRPr lang="en-US" sz="1900" dirty="0"/>
          </a:p>
        </p:txBody>
      </p:sp>
      <p:sp>
        <p:nvSpPr>
          <p:cNvPr id="13" name="Text 10">
            <a:extLst>
              <a:ext uri="{FF2B5EF4-FFF2-40B4-BE49-F238E27FC236}">
                <a16:creationId xmlns:a16="http://schemas.microsoft.com/office/drawing/2014/main" id="{F0E157C6-C784-1904-EB43-A8084B1AB665}"/>
              </a:ext>
            </a:extLst>
          </p:cNvPr>
          <p:cNvSpPr/>
          <p:nvPr/>
        </p:nvSpPr>
        <p:spPr>
          <a:xfrm>
            <a:off x="9881354" y="366235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Routes: `routes.py`</a:t>
            </a:r>
            <a:endParaRPr lang="en-US" sz="1900" dirty="0"/>
          </a:p>
        </p:txBody>
      </p:sp>
      <p:sp>
        <p:nvSpPr>
          <p:cNvPr id="14" name="Text 4">
            <a:extLst>
              <a:ext uri="{FF2B5EF4-FFF2-40B4-BE49-F238E27FC236}">
                <a16:creationId xmlns:a16="http://schemas.microsoft.com/office/drawing/2014/main" id="{590DA4FF-B0F1-48AE-8DA7-9B778E19B147}"/>
              </a:ext>
            </a:extLst>
          </p:cNvPr>
          <p:cNvSpPr/>
          <p:nvPr/>
        </p:nvSpPr>
        <p:spPr>
          <a:xfrm>
            <a:off x="864036" y="4274194"/>
            <a:ext cx="3898821" cy="395049"/>
          </a:xfrm>
          <a:prstGeom prst="rect">
            <a:avLst/>
          </a:prstGeom>
          <a:noFill/>
          <a:ln/>
        </p:spPr>
        <p:txBody>
          <a:bodyPr wrap="none" lIns="0" tIns="0" rIns="0" bIns="0" rtlCol="0" anchor="t"/>
          <a:lstStyle/>
          <a:p>
            <a:pPr marL="0" indent="0">
              <a:lnSpc>
                <a:spcPts val="3100"/>
              </a:lnSpc>
              <a:buNone/>
            </a:pPr>
            <a:r>
              <a:rPr lang="fr-FR" sz="1900" dirty="0">
                <a:solidFill>
                  <a:srgbClr val="CFD0D8"/>
                </a:solidFill>
                <a:latin typeface="Roboto" pitchFamily="34" charset="0"/>
                <a:ea typeface="Roboto" pitchFamily="34" charset="-122"/>
                <a:cs typeface="Roboto" pitchFamily="34" charset="-120"/>
              </a:rPr>
              <a:t>Démarrer</a:t>
            </a:r>
            <a:r>
              <a:rPr lang="en-US" sz="1900" dirty="0">
                <a:solidFill>
                  <a:srgbClr val="CFD0D8"/>
                </a:solidFill>
                <a:latin typeface="Roboto" pitchFamily="34" charset="0"/>
                <a:ea typeface="Roboto" pitchFamily="34" charset="-122"/>
                <a:cs typeface="Roboto" pitchFamily="34" charset="-120"/>
              </a:rPr>
              <a:t> </a:t>
            </a:r>
            <a:r>
              <a:rPr lang="fr-FR" sz="1900" dirty="0">
                <a:solidFill>
                  <a:srgbClr val="CFD0D8"/>
                </a:solidFill>
                <a:latin typeface="Roboto" pitchFamily="34" charset="0"/>
                <a:ea typeface="Roboto" pitchFamily="34" charset="-122"/>
                <a:cs typeface="Roboto" pitchFamily="34" charset="-120"/>
              </a:rPr>
              <a:t>l’application</a:t>
            </a:r>
            <a:r>
              <a:rPr lang="en-US" sz="1900" dirty="0">
                <a:solidFill>
                  <a:srgbClr val="CFD0D8"/>
                </a:solidFill>
                <a:latin typeface="Roboto" pitchFamily="34" charset="0"/>
                <a:ea typeface="Roboto" pitchFamily="34" charset="-122"/>
                <a:cs typeface="Roboto" pitchFamily="34" charset="-120"/>
              </a:rPr>
              <a:t>.</a:t>
            </a:r>
            <a:endParaRPr lang="en-US" sz="1900" dirty="0"/>
          </a:p>
        </p:txBody>
      </p:sp>
      <p:sp>
        <p:nvSpPr>
          <p:cNvPr id="15" name="Text 7">
            <a:extLst>
              <a:ext uri="{FF2B5EF4-FFF2-40B4-BE49-F238E27FC236}">
                <a16:creationId xmlns:a16="http://schemas.microsoft.com/office/drawing/2014/main" id="{FB857FB5-C7A1-41B9-AA6E-E91DC66E7C02}"/>
              </a:ext>
            </a:extLst>
          </p:cNvPr>
          <p:cNvSpPr/>
          <p:nvPr/>
        </p:nvSpPr>
        <p:spPr>
          <a:xfrm>
            <a:off x="5365789" y="4291841"/>
            <a:ext cx="3086100" cy="1139444"/>
          </a:xfrm>
          <a:prstGeom prst="rect">
            <a:avLst/>
          </a:prstGeom>
          <a:noFill/>
          <a:ln/>
        </p:spPr>
        <p:txBody>
          <a:bodyPr wrap="none" lIns="0" tIns="0" rIns="0" bIns="0" rtlCol="0" anchor="t"/>
          <a:lstStyle/>
          <a:p>
            <a:pPr marL="0" indent="0">
              <a:lnSpc>
                <a:spcPts val="3100"/>
              </a:lnSpc>
              <a:buNone/>
            </a:pPr>
            <a:r>
              <a:rPr lang="fr-FR" sz="1900" dirty="0">
                <a:solidFill>
                  <a:srgbClr val="CFD0D8"/>
                </a:solidFill>
                <a:latin typeface="Roboto" pitchFamily="34" charset="0"/>
                <a:ea typeface="Roboto" pitchFamily="34" charset="-122"/>
                <a:cs typeface="Roboto" pitchFamily="34" charset="-120"/>
              </a:rPr>
              <a:t>Démarre de l’Application,</a:t>
            </a:r>
          </a:p>
          <a:p>
            <a:pPr marL="0" indent="0">
              <a:lnSpc>
                <a:spcPts val="3100"/>
              </a:lnSpc>
              <a:buNone/>
            </a:pPr>
            <a:r>
              <a:rPr lang="fr-FR" sz="1900" dirty="0">
                <a:solidFill>
                  <a:srgbClr val="CFD0D8"/>
                </a:solidFill>
                <a:latin typeface="Roboto" pitchFamily="34" charset="0"/>
                <a:ea typeface="Roboto" pitchFamily="34" charset="-122"/>
                <a:cs typeface="Roboto" pitchFamily="34" charset="-120"/>
              </a:rPr>
              <a:t>Point d'entrée central,</a:t>
            </a:r>
          </a:p>
          <a:p>
            <a:pPr marL="0" indent="0">
              <a:lnSpc>
                <a:spcPts val="3100"/>
              </a:lnSpc>
              <a:buNone/>
            </a:pPr>
            <a:r>
              <a:rPr lang="fr-FR" sz="1900" dirty="0">
                <a:solidFill>
                  <a:srgbClr val="CFD0D8"/>
                </a:solidFill>
                <a:latin typeface="Roboto" pitchFamily="34" charset="0"/>
                <a:ea typeface="Roboto" pitchFamily="34" charset="-122"/>
                <a:cs typeface="Roboto" pitchFamily="34" charset="-120"/>
              </a:rPr>
              <a:t> intégration, tests</a:t>
            </a:r>
            <a:r>
              <a:rPr lang="en-US" sz="1900" dirty="0">
                <a:solidFill>
                  <a:srgbClr val="CFD0D8"/>
                </a:solidFill>
                <a:latin typeface="Roboto" pitchFamily="34" charset="0"/>
                <a:ea typeface="Roboto" pitchFamily="34" charset="-122"/>
                <a:cs typeface="Roboto" pitchFamily="34" charset="-120"/>
              </a:rPr>
              <a:t>.</a:t>
            </a:r>
          </a:p>
        </p:txBody>
      </p:sp>
      <p:sp>
        <p:nvSpPr>
          <p:cNvPr id="16" name="Text 10">
            <a:extLst>
              <a:ext uri="{FF2B5EF4-FFF2-40B4-BE49-F238E27FC236}">
                <a16:creationId xmlns:a16="http://schemas.microsoft.com/office/drawing/2014/main" id="{A9596B49-D6C5-446E-8D1A-CADC1BFB3D5E}"/>
              </a:ext>
            </a:extLst>
          </p:cNvPr>
          <p:cNvSpPr/>
          <p:nvPr/>
        </p:nvSpPr>
        <p:spPr>
          <a:xfrm>
            <a:off x="9874448" y="4291841"/>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Routes: `run.py`</a:t>
            </a:r>
            <a:endParaRPr lang="en-US" sz="1900" dirty="0"/>
          </a:p>
        </p:txBody>
      </p:sp>
      <p:sp>
        <p:nvSpPr>
          <p:cNvPr id="19" name="ZoneTexte 18">
            <a:extLst>
              <a:ext uri="{FF2B5EF4-FFF2-40B4-BE49-F238E27FC236}">
                <a16:creationId xmlns:a16="http://schemas.microsoft.com/office/drawing/2014/main" id="{C83B1F5F-91A7-B709-6362-AD25FFF426F2}"/>
              </a:ext>
            </a:extLst>
          </p:cNvPr>
          <p:cNvSpPr txBox="1"/>
          <p:nvPr/>
        </p:nvSpPr>
        <p:spPr>
          <a:xfrm>
            <a:off x="743545" y="1577943"/>
            <a:ext cx="9442008" cy="461665"/>
          </a:xfrm>
          <a:prstGeom prst="rect">
            <a:avLst/>
          </a:prstGeom>
          <a:noFill/>
        </p:spPr>
        <p:txBody>
          <a:bodyPr wrap="none" rtlCol="0">
            <a:spAutoFit/>
          </a:bodyPr>
          <a:lstStyle/>
          <a:p>
            <a:r>
              <a:rPr lang="fr-FR" sz="2400" dirty="0">
                <a:solidFill>
                  <a:srgbClr val="FFFFFF"/>
                </a:solidFill>
                <a:latin typeface="Roboto" pitchFamily="34" charset="0"/>
                <a:ea typeface="Roboto" pitchFamily="34" charset="-122"/>
                <a:cs typeface="Roboto" pitchFamily="34" charset="-120"/>
              </a:rPr>
              <a:t>Nous donnons les grands points de la structuration de notre projet.</a:t>
            </a:r>
            <a:endParaRPr lang="fr-BF" dirty="0">
              <a:solidFill>
                <a:schemeClr val="bg1"/>
              </a:solidFill>
            </a:endParaRPr>
          </a:p>
        </p:txBody>
      </p:sp>
      <p:sp>
        <p:nvSpPr>
          <p:cNvPr id="20" name="Text 4">
            <a:extLst>
              <a:ext uri="{FF2B5EF4-FFF2-40B4-BE49-F238E27FC236}">
                <a16:creationId xmlns:a16="http://schemas.microsoft.com/office/drawing/2014/main" id="{7BA1C0CF-06C5-F288-B681-F0DC63D76252}"/>
              </a:ext>
            </a:extLst>
          </p:cNvPr>
          <p:cNvSpPr/>
          <p:nvPr/>
        </p:nvSpPr>
        <p:spPr>
          <a:xfrm>
            <a:off x="906074" y="5735143"/>
            <a:ext cx="3898821" cy="395049"/>
          </a:xfrm>
          <a:prstGeom prst="rect">
            <a:avLst/>
          </a:prstGeom>
          <a:noFill/>
          <a:ln/>
        </p:spPr>
        <p:txBody>
          <a:bodyPr wrap="none" lIns="0" tIns="0" rIns="0" bIns="0" rtlCol="0" anchor="t"/>
          <a:lstStyle/>
          <a:p>
            <a:pPr marL="0" indent="0">
              <a:lnSpc>
                <a:spcPts val="3100"/>
              </a:lnSpc>
              <a:buNone/>
            </a:pPr>
            <a:r>
              <a:rPr lang="fr-FR" sz="1900" dirty="0">
                <a:solidFill>
                  <a:srgbClr val="CFD0D8"/>
                </a:solidFill>
                <a:latin typeface="Roboto" pitchFamily="34" charset="0"/>
                <a:ea typeface="Roboto" pitchFamily="34" charset="-122"/>
                <a:cs typeface="Roboto" pitchFamily="34" charset="-120"/>
              </a:rPr>
              <a:t>Connexion Nifi et BD MySQL</a:t>
            </a:r>
            <a:r>
              <a:rPr lang="en-US" sz="1900" dirty="0">
                <a:solidFill>
                  <a:srgbClr val="CFD0D8"/>
                </a:solidFill>
                <a:latin typeface="Roboto" pitchFamily="34" charset="0"/>
                <a:ea typeface="Roboto" pitchFamily="34" charset="-122"/>
                <a:cs typeface="Roboto" pitchFamily="34" charset="-120"/>
              </a:rPr>
              <a:t>.</a:t>
            </a:r>
            <a:endParaRPr lang="en-US" sz="1900" dirty="0"/>
          </a:p>
        </p:txBody>
      </p:sp>
      <p:sp>
        <p:nvSpPr>
          <p:cNvPr id="21" name="Text 7">
            <a:extLst>
              <a:ext uri="{FF2B5EF4-FFF2-40B4-BE49-F238E27FC236}">
                <a16:creationId xmlns:a16="http://schemas.microsoft.com/office/drawing/2014/main" id="{1BED2412-1A66-9504-6237-66330677E33B}"/>
              </a:ext>
            </a:extLst>
          </p:cNvPr>
          <p:cNvSpPr/>
          <p:nvPr/>
        </p:nvSpPr>
        <p:spPr>
          <a:xfrm>
            <a:off x="5407827" y="5752790"/>
            <a:ext cx="3086100" cy="1139444"/>
          </a:xfrm>
          <a:prstGeom prst="rect">
            <a:avLst/>
          </a:prstGeom>
          <a:noFill/>
          <a:ln/>
        </p:spPr>
        <p:txBody>
          <a:bodyPr wrap="none" lIns="0" tIns="0" rIns="0" bIns="0" rtlCol="0" anchor="t"/>
          <a:lstStyle/>
          <a:p>
            <a:pPr marL="0" indent="0">
              <a:lnSpc>
                <a:spcPts val="3100"/>
              </a:lnSpc>
              <a:buNone/>
            </a:pPr>
            <a:r>
              <a:rPr lang="fr-FR" sz="1900" dirty="0">
                <a:solidFill>
                  <a:srgbClr val="CFD0D8"/>
                </a:solidFill>
                <a:latin typeface="Roboto" pitchFamily="34" charset="0"/>
                <a:ea typeface="Roboto" pitchFamily="34" charset="-122"/>
                <a:cs typeface="Roboto" pitchFamily="34" charset="-120"/>
              </a:rPr>
              <a:t>Connexions à la</a:t>
            </a:r>
          </a:p>
          <a:p>
            <a:pPr marL="0" indent="0">
              <a:lnSpc>
                <a:spcPts val="3100"/>
              </a:lnSpc>
              <a:buNone/>
            </a:pPr>
            <a:r>
              <a:rPr lang="fr-FR" sz="1900" dirty="0">
                <a:solidFill>
                  <a:srgbClr val="CFD0D8"/>
                </a:solidFill>
                <a:latin typeface="Roboto" pitchFamily="34" charset="0"/>
                <a:ea typeface="Roboto" pitchFamily="34" charset="-122"/>
                <a:cs typeface="Roboto" pitchFamily="34" charset="-120"/>
              </a:rPr>
              <a:t>base de données</a:t>
            </a:r>
            <a:r>
              <a:rPr lang="en-US" sz="1900" dirty="0">
                <a:solidFill>
                  <a:srgbClr val="CFD0D8"/>
                </a:solidFill>
                <a:latin typeface="Roboto" pitchFamily="34" charset="0"/>
                <a:ea typeface="Roboto" pitchFamily="34" charset="-122"/>
                <a:cs typeface="Roboto" pitchFamily="34" charset="-120"/>
              </a:rPr>
              <a:t>.</a:t>
            </a:r>
          </a:p>
        </p:txBody>
      </p:sp>
      <p:sp>
        <p:nvSpPr>
          <p:cNvPr id="22" name="Text 10">
            <a:extLst>
              <a:ext uri="{FF2B5EF4-FFF2-40B4-BE49-F238E27FC236}">
                <a16:creationId xmlns:a16="http://schemas.microsoft.com/office/drawing/2014/main" id="{1AF16EFD-7B94-B18D-A085-F6FACC2D9218}"/>
              </a:ext>
            </a:extLst>
          </p:cNvPr>
          <p:cNvSpPr/>
          <p:nvPr/>
        </p:nvSpPr>
        <p:spPr>
          <a:xfrm>
            <a:off x="9916486" y="5752790"/>
            <a:ext cx="3898821"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Configurations: `config.py`</a:t>
            </a:r>
            <a:endParaRPr lang="en-US" sz="1900" dirty="0"/>
          </a:p>
        </p:txBody>
      </p:sp>
    </p:spTree>
    <p:extLst>
      <p:ext uri="{BB962C8B-B14F-4D97-AF65-F5344CB8AC3E}">
        <p14:creationId xmlns:p14="http://schemas.microsoft.com/office/powerpoint/2010/main" val="224700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4">
            <a:extLst>
              <a:ext uri="{FF2B5EF4-FFF2-40B4-BE49-F238E27FC236}">
                <a16:creationId xmlns:a16="http://schemas.microsoft.com/office/drawing/2014/main" id="{D9D82AE0-DD0C-D74D-AC02-268F23A3347F}"/>
              </a:ext>
            </a:extLst>
          </p:cNvPr>
          <p:cNvSpPr/>
          <p:nvPr/>
        </p:nvSpPr>
        <p:spPr>
          <a:xfrm>
            <a:off x="4474607" y="5520154"/>
            <a:ext cx="425172" cy="425172"/>
          </a:xfrm>
          <a:prstGeom prst="roundRect">
            <a:avLst>
              <a:gd name="adj" fmla="val 18667"/>
            </a:avLst>
          </a:prstGeom>
          <a:solidFill>
            <a:srgbClr val="182567"/>
          </a:solidFill>
          <a:ln w="7620">
            <a:solidFill>
              <a:srgbClr val="313E80"/>
            </a:solidFill>
            <a:prstDash val="solid"/>
          </a:ln>
        </p:spPr>
      </p:sp>
      <p:sp>
        <p:nvSpPr>
          <p:cNvPr id="22" name="Shape 10">
            <a:extLst>
              <a:ext uri="{FF2B5EF4-FFF2-40B4-BE49-F238E27FC236}">
                <a16:creationId xmlns:a16="http://schemas.microsoft.com/office/drawing/2014/main" id="{BDC3C7C5-484F-1882-57C8-2BFB8C1C32AB}"/>
              </a:ext>
            </a:extLst>
          </p:cNvPr>
          <p:cNvSpPr/>
          <p:nvPr/>
        </p:nvSpPr>
        <p:spPr>
          <a:xfrm>
            <a:off x="7102435" y="5520154"/>
            <a:ext cx="425172" cy="425172"/>
          </a:xfrm>
          <a:prstGeom prst="roundRect">
            <a:avLst>
              <a:gd name="adj" fmla="val 18667"/>
            </a:avLst>
          </a:prstGeom>
          <a:solidFill>
            <a:srgbClr val="182567"/>
          </a:solidFill>
          <a:ln w="7620">
            <a:solidFill>
              <a:srgbClr val="313E80"/>
            </a:solidFill>
            <a:prstDash val="solid"/>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1" descr="preencoded.png">
            <a:extLst>
              <a:ext uri="{FF2B5EF4-FFF2-40B4-BE49-F238E27FC236}">
                <a16:creationId xmlns:a16="http://schemas.microsoft.com/office/drawing/2014/main" id="{7D44CEAB-94C3-9FE1-0F24-D532847EC0E7}"/>
              </a:ext>
            </a:extLst>
          </p:cNvPr>
          <p:cNvPicPr>
            <a:picLocks noChangeAspect="1"/>
          </p:cNvPicPr>
          <p:nvPr/>
        </p:nvPicPr>
        <p:blipFill>
          <a:blip r:embed="rId4"/>
          <a:stretch>
            <a:fillRect/>
          </a:stretch>
        </p:blipFill>
        <p:spPr>
          <a:xfrm>
            <a:off x="0" y="0"/>
            <a:ext cx="14630400" cy="2362081"/>
          </a:xfrm>
          <a:prstGeom prst="rect">
            <a:avLst/>
          </a:prstGeom>
        </p:spPr>
      </p:pic>
      <p:sp>
        <p:nvSpPr>
          <p:cNvPr id="5" name="Text 1">
            <a:extLst>
              <a:ext uri="{FF2B5EF4-FFF2-40B4-BE49-F238E27FC236}">
                <a16:creationId xmlns:a16="http://schemas.microsoft.com/office/drawing/2014/main" id="{7EFE3896-ABE8-1137-E3D9-71E0D83C2B75}"/>
              </a:ext>
            </a:extLst>
          </p:cNvPr>
          <p:cNvSpPr/>
          <p:nvPr/>
        </p:nvSpPr>
        <p:spPr>
          <a:xfrm>
            <a:off x="2153959" y="2881908"/>
            <a:ext cx="8970049" cy="590550"/>
          </a:xfrm>
          <a:prstGeom prst="rect">
            <a:avLst/>
          </a:prstGeom>
          <a:noFill/>
          <a:ln/>
        </p:spPr>
        <p:txBody>
          <a:bodyPr wrap="none" lIns="0" tIns="0" rIns="0" bIns="0" rtlCol="0" anchor="t"/>
          <a:lstStyle/>
          <a:p>
            <a:pPr marL="0" indent="0">
              <a:lnSpc>
                <a:spcPts val="4600"/>
              </a:lnSpc>
              <a:buNone/>
            </a:pPr>
            <a:r>
              <a:rPr lang="en-US" sz="4550" dirty="0">
                <a:solidFill>
                  <a:srgbClr val="F98AC7"/>
                </a:solidFill>
                <a:latin typeface="Lora" pitchFamily="34" charset="0"/>
              </a:rPr>
              <a:t>Connexion à la Base de Données</a:t>
            </a:r>
          </a:p>
        </p:txBody>
      </p:sp>
      <p:sp>
        <p:nvSpPr>
          <p:cNvPr id="6" name="Shape 2">
            <a:extLst>
              <a:ext uri="{FF2B5EF4-FFF2-40B4-BE49-F238E27FC236}">
                <a16:creationId xmlns:a16="http://schemas.microsoft.com/office/drawing/2014/main" id="{02087850-B0EF-236B-5279-F85D48DFD351}"/>
              </a:ext>
            </a:extLst>
          </p:cNvPr>
          <p:cNvSpPr/>
          <p:nvPr/>
        </p:nvSpPr>
        <p:spPr>
          <a:xfrm>
            <a:off x="2153960" y="5732740"/>
            <a:ext cx="10322481" cy="22860"/>
          </a:xfrm>
          <a:prstGeom prst="roundRect">
            <a:avLst>
              <a:gd name="adj" fmla="val 347192"/>
            </a:avLst>
          </a:prstGeom>
          <a:solidFill>
            <a:srgbClr val="313E80"/>
          </a:solidFill>
          <a:ln/>
        </p:spPr>
      </p:sp>
      <p:sp>
        <p:nvSpPr>
          <p:cNvPr id="8" name="Text 6">
            <a:extLst>
              <a:ext uri="{FF2B5EF4-FFF2-40B4-BE49-F238E27FC236}">
                <a16:creationId xmlns:a16="http://schemas.microsoft.com/office/drawing/2014/main" id="{6607C151-DE38-51B7-F884-FFC58771BC00}"/>
              </a:ext>
            </a:extLst>
          </p:cNvPr>
          <p:cNvSpPr/>
          <p:nvPr/>
        </p:nvSpPr>
        <p:spPr>
          <a:xfrm>
            <a:off x="3506272" y="3755827"/>
            <a:ext cx="2362081" cy="295275"/>
          </a:xfrm>
          <a:prstGeom prst="rect">
            <a:avLst/>
          </a:prstGeom>
          <a:noFill/>
          <a:ln/>
        </p:spPr>
        <p:txBody>
          <a:bodyPr wrap="none" lIns="0" tIns="0" rIns="0" bIns="0" rtlCol="0" anchor="t"/>
          <a:lstStyle/>
          <a:p>
            <a:pPr marL="0" indent="0" algn="ctr">
              <a:lnSpc>
                <a:spcPts val="2300"/>
              </a:lnSpc>
              <a:buNone/>
            </a:pPr>
            <a:r>
              <a:rPr lang="en-US" sz="1850" dirty="0">
                <a:solidFill>
                  <a:srgbClr val="CFD0D8"/>
                </a:solidFill>
                <a:latin typeface="Roboto" pitchFamily="34" charset="0"/>
                <a:ea typeface="Roboto" pitchFamily="34" charset="-122"/>
                <a:cs typeface="Roboto" pitchFamily="34" charset="-120"/>
              </a:rPr>
              <a:t>Configuration</a:t>
            </a:r>
            <a:endParaRPr lang="en-US" sz="1850" dirty="0"/>
          </a:p>
        </p:txBody>
      </p:sp>
      <p:sp>
        <p:nvSpPr>
          <p:cNvPr id="9" name="Text 7">
            <a:extLst>
              <a:ext uri="{FF2B5EF4-FFF2-40B4-BE49-F238E27FC236}">
                <a16:creationId xmlns:a16="http://schemas.microsoft.com/office/drawing/2014/main" id="{2F54C93F-A4A7-6C84-DEA4-A737AC03910A}"/>
              </a:ext>
            </a:extLst>
          </p:cNvPr>
          <p:cNvSpPr/>
          <p:nvPr/>
        </p:nvSpPr>
        <p:spPr>
          <a:xfrm>
            <a:off x="2342912" y="4164449"/>
            <a:ext cx="4688800"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Créez un fichier `config.py`.</a:t>
            </a:r>
            <a:endParaRPr lang="en-US" sz="1450" dirty="0"/>
          </a:p>
        </p:txBody>
      </p:sp>
      <p:sp>
        <p:nvSpPr>
          <p:cNvPr id="10" name="Text 8">
            <a:extLst>
              <a:ext uri="{FF2B5EF4-FFF2-40B4-BE49-F238E27FC236}">
                <a16:creationId xmlns:a16="http://schemas.microsoft.com/office/drawing/2014/main" id="{A8C87445-993F-A17E-3D81-B03588EE0EFA}"/>
              </a:ext>
            </a:extLst>
          </p:cNvPr>
          <p:cNvSpPr/>
          <p:nvPr/>
        </p:nvSpPr>
        <p:spPr>
          <a:xfrm>
            <a:off x="2342912" y="4580096"/>
            <a:ext cx="4688800"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Configurez les détails de </a:t>
            </a:r>
            <a:r>
              <a:rPr lang="fr-FR" sz="1450" dirty="0">
                <a:solidFill>
                  <a:srgbClr val="CFD0D8"/>
                </a:solidFill>
                <a:latin typeface="Roboto" pitchFamily="34" charset="0"/>
                <a:ea typeface="Roboto" pitchFamily="34" charset="-122"/>
                <a:cs typeface="Roboto" pitchFamily="34" charset="-120"/>
              </a:rPr>
              <a:t>connexion</a:t>
            </a:r>
            <a:r>
              <a:rPr lang="en-US" sz="1450" dirty="0">
                <a:solidFill>
                  <a:srgbClr val="CFD0D8"/>
                </a:solidFill>
                <a:latin typeface="Roboto" pitchFamily="34" charset="0"/>
                <a:ea typeface="Roboto" pitchFamily="34" charset="-122"/>
                <a:cs typeface="Roboto" pitchFamily="34" charset="-120"/>
              </a:rPr>
              <a:t>.</a:t>
            </a:r>
            <a:endParaRPr lang="en-US" sz="1450" dirty="0"/>
          </a:p>
        </p:txBody>
      </p:sp>
      <p:sp>
        <p:nvSpPr>
          <p:cNvPr id="11" name="Shape 9">
            <a:extLst>
              <a:ext uri="{FF2B5EF4-FFF2-40B4-BE49-F238E27FC236}">
                <a16:creationId xmlns:a16="http://schemas.microsoft.com/office/drawing/2014/main" id="{37FB0E89-2ECA-7B26-D610-268837820CDA}"/>
              </a:ext>
            </a:extLst>
          </p:cNvPr>
          <p:cNvSpPr/>
          <p:nvPr/>
        </p:nvSpPr>
        <p:spPr>
          <a:xfrm>
            <a:off x="7303532" y="5732681"/>
            <a:ext cx="22860" cy="661392"/>
          </a:xfrm>
          <a:prstGeom prst="roundRect">
            <a:avLst>
              <a:gd name="adj" fmla="val 347192"/>
            </a:avLst>
          </a:prstGeom>
          <a:solidFill>
            <a:srgbClr val="313E80"/>
          </a:solidFill>
          <a:ln/>
        </p:spPr>
      </p:sp>
      <p:sp>
        <p:nvSpPr>
          <p:cNvPr id="12" name="Text 12">
            <a:extLst>
              <a:ext uri="{FF2B5EF4-FFF2-40B4-BE49-F238E27FC236}">
                <a16:creationId xmlns:a16="http://schemas.microsoft.com/office/drawing/2014/main" id="{5932DD5F-A59C-ACF5-8417-FED3C19EF74F}"/>
              </a:ext>
            </a:extLst>
          </p:cNvPr>
          <p:cNvSpPr/>
          <p:nvPr/>
        </p:nvSpPr>
        <p:spPr>
          <a:xfrm>
            <a:off x="6134100" y="6583085"/>
            <a:ext cx="2362081" cy="295275"/>
          </a:xfrm>
          <a:prstGeom prst="rect">
            <a:avLst/>
          </a:prstGeom>
          <a:noFill/>
          <a:ln/>
        </p:spPr>
        <p:txBody>
          <a:bodyPr wrap="none" lIns="0" tIns="0" rIns="0" bIns="0" rtlCol="0" anchor="t"/>
          <a:lstStyle/>
          <a:p>
            <a:pPr marL="0" indent="0" algn="ctr">
              <a:lnSpc>
                <a:spcPts val="2300"/>
              </a:lnSpc>
              <a:buNone/>
            </a:pPr>
            <a:r>
              <a:rPr lang="en-US" sz="1850" dirty="0">
                <a:solidFill>
                  <a:srgbClr val="CFD0D8"/>
                </a:solidFill>
                <a:latin typeface="Roboto" pitchFamily="34" charset="0"/>
                <a:ea typeface="Roboto" pitchFamily="34" charset="-122"/>
                <a:cs typeface="Roboto" pitchFamily="34" charset="-120"/>
              </a:rPr>
              <a:t>Installation</a:t>
            </a:r>
            <a:endParaRPr lang="en-US" sz="1850" dirty="0"/>
          </a:p>
        </p:txBody>
      </p:sp>
      <p:sp>
        <p:nvSpPr>
          <p:cNvPr id="13" name="Text 13">
            <a:extLst>
              <a:ext uri="{FF2B5EF4-FFF2-40B4-BE49-F238E27FC236}">
                <a16:creationId xmlns:a16="http://schemas.microsoft.com/office/drawing/2014/main" id="{24749485-08B5-1238-1BDB-D2FB074899F6}"/>
              </a:ext>
            </a:extLst>
          </p:cNvPr>
          <p:cNvSpPr/>
          <p:nvPr/>
        </p:nvSpPr>
        <p:spPr>
          <a:xfrm>
            <a:off x="4970740" y="6991707"/>
            <a:ext cx="4688800"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Installez le pilote de la base de données.</a:t>
            </a:r>
            <a:endParaRPr lang="en-US" sz="1450" dirty="0"/>
          </a:p>
        </p:txBody>
      </p:sp>
      <p:sp>
        <p:nvSpPr>
          <p:cNvPr id="14" name="Text 14">
            <a:extLst>
              <a:ext uri="{FF2B5EF4-FFF2-40B4-BE49-F238E27FC236}">
                <a16:creationId xmlns:a16="http://schemas.microsoft.com/office/drawing/2014/main" id="{4900433C-7CDD-FAB6-478A-8CC3C9E4F771}"/>
              </a:ext>
            </a:extLst>
          </p:cNvPr>
          <p:cNvSpPr/>
          <p:nvPr/>
        </p:nvSpPr>
        <p:spPr>
          <a:xfrm>
            <a:off x="4970740" y="7407354"/>
            <a:ext cx="4688800"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Exemple: `pip install mysqlclient`</a:t>
            </a:r>
            <a:endParaRPr lang="en-US" sz="1450" dirty="0"/>
          </a:p>
        </p:txBody>
      </p:sp>
      <p:sp>
        <p:nvSpPr>
          <p:cNvPr id="15" name="Shape 16">
            <a:extLst>
              <a:ext uri="{FF2B5EF4-FFF2-40B4-BE49-F238E27FC236}">
                <a16:creationId xmlns:a16="http://schemas.microsoft.com/office/drawing/2014/main" id="{0AC17135-4B44-EA94-0C26-F05EF6615A90}"/>
              </a:ext>
            </a:extLst>
          </p:cNvPr>
          <p:cNvSpPr/>
          <p:nvPr/>
        </p:nvSpPr>
        <p:spPr>
          <a:xfrm>
            <a:off x="9730383" y="5520154"/>
            <a:ext cx="425172" cy="425172"/>
          </a:xfrm>
          <a:prstGeom prst="roundRect">
            <a:avLst>
              <a:gd name="adj" fmla="val 18667"/>
            </a:avLst>
          </a:prstGeom>
          <a:solidFill>
            <a:srgbClr val="182567"/>
          </a:solidFill>
          <a:ln w="7620">
            <a:solidFill>
              <a:srgbClr val="313E80"/>
            </a:solidFill>
            <a:prstDash val="solid"/>
          </a:ln>
        </p:spPr>
      </p:sp>
      <p:sp>
        <p:nvSpPr>
          <p:cNvPr id="16" name="Text 18">
            <a:extLst>
              <a:ext uri="{FF2B5EF4-FFF2-40B4-BE49-F238E27FC236}">
                <a16:creationId xmlns:a16="http://schemas.microsoft.com/office/drawing/2014/main" id="{D40ACFB9-5327-F455-0E64-F9858D68CD70}"/>
              </a:ext>
            </a:extLst>
          </p:cNvPr>
          <p:cNvSpPr/>
          <p:nvPr/>
        </p:nvSpPr>
        <p:spPr>
          <a:xfrm>
            <a:off x="8761928" y="3755827"/>
            <a:ext cx="2362081" cy="295275"/>
          </a:xfrm>
          <a:prstGeom prst="rect">
            <a:avLst/>
          </a:prstGeom>
          <a:noFill/>
          <a:ln/>
        </p:spPr>
        <p:txBody>
          <a:bodyPr wrap="none" lIns="0" tIns="0" rIns="0" bIns="0" rtlCol="0" anchor="t"/>
          <a:lstStyle/>
          <a:p>
            <a:pPr marL="0" indent="0" algn="ctr">
              <a:lnSpc>
                <a:spcPts val="2300"/>
              </a:lnSpc>
              <a:buNone/>
            </a:pPr>
            <a:r>
              <a:rPr lang="en-US" sz="1850" dirty="0">
                <a:solidFill>
                  <a:srgbClr val="CFD0D8"/>
                </a:solidFill>
                <a:latin typeface="Roboto" pitchFamily="34" charset="0"/>
                <a:ea typeface="Roboto" pitchFamily="34" charset="-122"/>
                <a:cs typeface="Roboto" pitchFamily="34" charset="-120"/>
              </a:rPr>
              <a:t>Connexion</a:t>
            </a:r>
            <a:endParaRPr lang="en-US" sz="1850" dirty="0"/>
          </a:p>
        </p:txBody>
      </p:sp>
      <p:sp>
        <p:nvSpPr>
          <p:cNvPr id="17" name="Text 19">
            <a:extLst>
              <a:ext uri="{FF2B5EF4-FFF2-40B4-BE49-F238E27FC236}">
                <a16:creationId xmlns:a16="http://schemas.microsoft.com/office/drawing/2014/main" id="{C3976BCF-5A72-C255-9977-8F6DF9480782}"/>
              </a:ext>
            </a:extLst>
          </p:cNvPr>
          <p:cNvSpPr/>
          <p:nvPr/>
        </p:nvSpPr>
        <p:spPr>
          <a:xfrm>
            <a:off x="7598569" y="4164449"/>
            <a:ext cx="4688919"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Utilisez `flask_sqlalchemy`.</a:t>
            </a:r>
            <a:endParaRPr lang="en-US" sz="1450" dirty="0"/>
          </a:p>
        </p:txBody>
      </p:sp>
      <p:sp>
        <p:nvSpPr>
          <p:cNvPr id="18" name="Text 20">
            <a:extLst>
              <a:ext uri="{FF2B5EF4-FFF2-40B4-BE49-F238E27FC236}">
                <a16:creationId xmlns:a16="http://schemas.microsoft.com/office/drawing/2014/main" id="{8C7C93D8-7170-D911-3A13-D41F33B3CDD8}"/>
              </a:ext>
            </a:extLst>
          </p:cNvPr>
          <p:cNvSpPr/>
          <p:nvPr/>
        </p:nvSpPr>
        <p:spPr>
          <a:xfrm>
            <a:off x="7598569" y="4580096"/>
            <a:ext cx="4688919" cy="302300"/>
          </a:xfrm>
          <a:prstGeom prst="rect">
            <a:avLst/>
          </a:prstGeom>
          <a:noFill/>
          <a:ln/>
        </p:spPr>
        <p:txBody>
          <a:bodyPr wrap="non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Créez une instance d’objets de la base de données.</a:t>
            </a:r>
            <a:endParaRPr lang="en-US" sz="1450" dirty="0"/>
          </a:p>
        </p:txBody>
      </p:sp>
      <p:sp>
        <p:nvSpPr>
          <p:cNvPr id="20" name="Text 17">
            <a:extLst>
              <a:ext uri="{FF2B5EF4-FFF2-40B4-BE49-F238E27FC236}">
                <a16:creationId xmlns:a16="http://schemas.microsoft.com/office/drawing/2014/main" id="{A0A04E2D-2B6F-3C06-F212-B1E8108A64A2}"/>
              </a:ext>
            </a:extLst>
          </p:cNvPr>
          <p:cNvSpPr/>
          <p:nvPr/>
        </p:nvSpPr>
        <p:spPr>
          <a:xfrm>
            <a:off x="9862423" y="5590996"/>
            <a:ext cx="161092" cy="283488"/>
          </a:xfrm>
          <a:prstGeom prst="rect">
            <a:avLst/>
          </a:prstGeom>
          <a:noFill/>
          <a:ln/>
        </p:spPr>
        <p:txBody>
          <a:bodyPr wrap="none" lIns="0" tIns="0" rIns="0" bIns="0" rtlCol="0" anchor="t"/>
          <a:lstStyle/>
          <a:p>
            <a:pPr marL="0" indent="0" algn="ctr">
              <a:lnSpc>
                <a:spcPts val="2200"/>
              </a:lnSpc>
              <a:buNone/>
            </a:pPr>
            <a:r>
              <a:rPr lang="en-US" sz="2200" dirty="0">
                <a:solidFill>
                  <a:srgbClr val="CFD0D8"/>
                </a:solidFill>
                <a:latin typeface="Roboto" pitchFamily="34" charset="0"/>
                <a:ea typeface="Roboto" pitchFamily="34" charset="-122"/>
                <a:cs typeface="Roboto" pitchFamily="34" charset="-120"/>
              </a:rPr>
              <a:t>3</a:t>
            </a:r>
            <a:endParaRPr lang="en-US" sz="2200" dirty="0"/>
          </a:p>
        </p:txBody>
      </p:sp>
      <p:sp>
        <p:nvSpPr>
          <p:cNvPr id="23" name="Shape 4">
            <a:extLst>
              <a:ext uri="{FF2B5EF4-FFF2-40B4-BE49-F238E27FC236}">
                <a16:creationId xmlns:a16="http://schemas.microsoft.com/office/drawing/2014/main" id="{17ADAFF5-E700-AE76-DC62-6E4DF9A37FDA}"/>
              </a:ext>
            </a:extLst>
          </p:cNvPr>
          <p:cNvSpPr/>
          <p:nvPr/>
        </p:nvSpPr>
        <p:spPr>
          <a:xfrm>
            <a:off x="4474607" y="5520154"/>
            <a:ext cx="425172" cy="425172"/>
          </a:xfrm>
          <a:prstGeom prst="roundRect">
            <a:avLst>
              <a:gd name="adj" fmla="val 18667"/>
            </a:avLst>
          </a:prstGeom>
          <a:solidFill>
            <a:srgbClr val="182567"/>
          </a:solidFill>
          <a:ln w="7620">
            <a:solidFill>
              <a:srgbClr val="313E80"/>
            </a:solidFill>
            <a:prstDash val="solid"/>
          </a:ln>
        </p:spPr>
      </p:sp>
      <p:sp>
        <p:nvSpPr>
          <p:cNvPr id="24" name="Text 5">
            <a:extLst>
              <a:ext uri="{FF2B5EF4-FFF2-40B4-BE49-F238E27FC236}">
                <a16:creationId xmlns:a16="http://schemas.microsoft.com/office/drawing/2014/main" id="{04BA5E77-7D8A-AE6D-4B34-7658EAC30CB0}"/>
              </a:ext>
            </a:extLst>
          </p:cNvPr>
          <p:cNvSpPr/>
          <p:nvPr/>
        </p:nvSpPr>
        <p:spPr>
          <a:xfrm>
            <a:off x="4606647" y="5590996"/>
            <a:ext cx="161092" cy="283488"/>
          </a:xfrm>
          <a:prstGeom prst="rect">
            <a:avLst/>
          </a:prstGeom>
          <a:noFill/>
          <a:ln/>
        </p:spPr>
        <p:txBody>
          <a:bodyPr wrap="none" lIns="0" tIns="0" rIns="0" bIns="0" rtlCol="0" anchor="t"/>
          <a:lstStyle/>
          <a:p>
            <a:pPr marL="0" indent="0" algn="ctr">
              <a:lnSpc>
                <a:spcPts val="2200"/>
              </a:lnSpc>
              <a:buNone/>
            </a:pPr>
            <a:r>
              <a:rPr lang="en-US" sz="2200" dirty="0">
                <a:solidFill>
                  <a:srgbClr val="CFD0D8"/>
                </a:solidFill>
                <a:latin typeface="Roboto" pitchFamily="34" charset="0"/>
                <a:ea typeface="Roboto" pitchFamily="34" charset="-122"/>
                <a:cs typeface="Roboto" pitchFamily="34" charset="-120"/>
              </a:rPr>
              <a:t>1</a:t>
            </a:r>
            <a:endParaRPr lang="en-US" sz="2200" dirty="0"/>
          </a:p>
        </p:txBody>
      </p:sp>
      <p:sp>
        <p:nvSpPr>
          <p:cNvPr id="25" name="Shape 10">
            <a:extLst>
              <a:ext uri="{FF2B5EF4-FFF2-40B4-BE49-F238E27FC236}">
                <a16:creationId xmlns:a16="http://schemas.microsoft.com/office/drawing/2014/main" id="{DCBEEB0F-04B0-248C-E406-F1706593E5E7}"/>
              </a:ext>
            </a:extLst>
          </p:cNvPr>
          <p:cNvSpPr/>
          <p:nvPr/>
        </p:nvSpPr>
        <p:spPr>
          <a:xfrm>
            <a:off x="7102435" y="5520154"/>
            <a:ext cx="425172" cy="425172"/>
          </a:xfrm>
          <a:prstGeom prst="roundRect">
            <a:avLst>
              <a:gd name="adj" fmla="val 18667"/>
            </a:avLst>
          </a:prstGeom>
          <a:solidFill>
            <a:srgbClr val="182567"/>
          </a:solidFill>
          <a:ln w="7620">
            <a:solidFill>
              <a:srgbClr val="313E80"/>
            </a:solidFill>
            <a:prstDash val="solid"/>
          </a:ln>
        </p:spPr>
      </p:sp>
      <p:sp>
        <p:nvSpPr>
          <p:cNvPr id="26" name="Text 11">
            <a:extLst>
              <a:ext uri="{FF2B5EF4-FFF2-40B4-BE49-F238E27FC236}">
                <a16:creationId xmlns:a16="http://schemas.microsoft.com/office/drawing/2014/main" id="{9F677E9A-95A7-1B05-9C04-8730BC678A73}"/>
              </a:ext>
            </a:extLst>
          </p:cNvPr>
          <p:cNvSpPr/>
          <p:nvPr/>
        </p:nvSpPr>
        <p:spPr>
          <a:xfrm>
            <a:off x="7234476" y="5590996"/>
            <a:ext cx="161092" cy="283488"/>
          </a:xfrm>
          <a:prstGeom prst="rect">
            <a:avLst/>
          </a:prstGeom>
          <a:noFill/>
          <a:ln/>
        </p:spPr>
        <p:txBody>
          <a:bodyPr wrap="none" lIns="0" tIns="0" rIns="0" bIns="0" rtlCol="0" anchor="t"/>
          <a:lstStyle/>
          <a:p>
            <a:pPr marL="0" indent="0" algn="ctr">
              <a:lnSpc>
                <a:spcPts val="2200"/>
              </a:lnSpc>
              <a:buNone/>
            </a:pPr>
            <a:r>
              <a:rPr lang="en-US" sz="2200" dirty="0">
                <a:solidFill>
                  <a:srgbClr val="CFD0D8"/>
                </a:solidFill>
                <a:latin typeface="Roboto" pitchFamily="34" charset="0"/>
                <a:ea typeface="Roboto" pitchFamily="34" charset="-122"/>
                <a:cs typeface="Roboto" pitchFamily="34" charset="-120"/>
              </a:rPr>
              <a:t>2</a:t>
            </a:r>
            <a:endParaRPr lang="en-US" sz="2200" dirty="0"/>
          </a:p>
        </p:txBody>
      </p:sp>
    </p:spTree>
    <p:extLst>
      <p:ext uri="{BB962C8B-B14F-4D97-AF65-F5344CB8AC3E}">
        <p14:creationId xmlns:p14="http://schemas.microsoft.com/office/powerpoint/2010/main" val="3551706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1" descr="preencoded.png">
            <a:extLst>
              <a:ext uri="{FF2B5EF4-FFF2-40B4-BE49-F238E27FC236}">
                <a16:creationId xmlns:a16="http://schemas.microsoft.com/office/drawing/2014/main" id="{2FB52BC8-6177-7105-7920-8AF782DCC9B5}"/>
              </a:ext>
            </a:extLst>
          </p:cNvPr>
          <p:cNvPicPr>
            <a:picLocks noChangeAspect="1"/>
          </p:cNvPicPr>
          <p:nvPr/>
        </p:nvPicPr>
        <p:blipFill>
          <a:blip r:embed="rId4"/>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E52E55A5-8956-BA23-2FC4-B12FCA132C24}"/>
              </a:ext>
            </a:extLst>
          </p:cNvPr>
          <p:cNvSpPr/>
          <p:nvPr/>
        </p:nvSpPr>
        <p:spPr>
          <a:xfrm>
            <a:off x="864037" y="1487210"/>
            <a:ext cx="6172200" cy="771525"/>
          </a:xfrm>
          <a:prstGeom prst="rect">
            <a:avLst/>
          </a:prstGeom>
          <a:noFill/>
          <a:ln/>
        </p:spPr>
        <p:txBody>
          <a:bodyPr wrap="none" lIns="0" tIns="0" rIns="0" bIns="0" rtlCol="0" anchor="t"/>
          <a:lstStyle/>
          <a:p>
            <a:pPr marL="0" indent="0">
              <a:lnSpc>
                <a:spcPts val="6050"/>
              </a:lnSpc>
              <a:buNone/>
            </a:pPr>
            <a:r>
              <a:rPr lang="en-US" sz="4550" dirty="0">
                <a:solidFill>
                  <a:srgbClr val="F98AC7"/>
                </a:solidFill>
                <a:latin typeface="Lora" pitchFamily="34" charset="0"/>
              </a:rPr>
              <a:t>Création des Modèles</a:t>
            </a:r>
          </a:p>
        </p:txBody>
      </p:sp>
      <p:sp>
        <p:nvSpPr>
          <p:cNvPr id="6" name="Shape 2">
            <a:extLst>
              <a:ext uri="{FF2B5EF4-FFF2-40B4-BE49-F238E27FC236}">
                <a16:creationId xmlns:a16="http://schemas.microsoft.com/office/drawing/2014/main" id="{89ABCAA3-C33C-6B46-3487-E43485A61296}"/>
              </a:ext>
            </a:extLst>
          </p:cNvPr>
          <p:cNvSpPr/>
          <p:nvPr/>
        </p:nvSpPr>
        <p:spPr>
          <a:xfrm>
            <a:off x="864037" y="2906673"/>
            <a:ext cx="555427" cy="555427"/>
          </a:xfrm>
          <a:prstGeom prst="roundRect">
            <a:avLst>
              <a:gd name="adj" fmla="val 18669"/>
            </a:avLst>
          </a:prstGeom>
          <a:solidFill>
            <a:srgbClr val="182567"/>
          </a:solidFill>
          <a:ln w="15240">
            <a:solidFill>
              <a:srgbClr val="313E80"/>
            </a:solidFill>
            <a:prstDash val="solid"/>
          </a:ln>
        </p:spPr>
      </p:sp>
      <p:sp>
        <p:nvSpPr>
          <p:cNvPr id="7" name="Text 3">
            <a:extLst>
              <a:ext uri="{FF2B5EF4-FFF2-40B4-BE49-F238E27FC236}">
                <a16:creationId xmlns:a16="http://schemas.microsoft.com/office/drawing/2014/main" id="{76AFD9F1-283C-B0E3-31BA-30F940885C13}"/>
              </a:ext>
            </a:extLst>
          </p:cNvPr>
          <p:cNvSpPr/>
          <p:nvPr/>
        </p:nvSpPr>
        <p:spPr>
          <a:xfrm>
            <a:off x="1036439" y="2999184"/>
            <a:ext cx="210503" cy="370284"/>
          </a:xfrm>
          <a:prstGeom prst="rect">
            <a:avLst/>
          </a:prstGeom>
          <a:noFill/>
          <a:ln/>
        </p:spPr>
        <p:txBody>
          <a:bodyPr wrap="none" lIns="0" tIns="0" rIns="0" bIns="0" rtlCol="0" anchor="t"/>
          <a:lstStyle/>
          <a:p>
            <a:pPr marL="0" indent="0" algn="ctr">
              <a:lnSpc>
                <a:spcPts val="2900"/>
              </a:lnSpc>
              <a:buNone/>
            </a:pPr>
            <a:r>
              <a:rPr lang="en-US" sz="2900" dirty="0">
                <a:solidFill>
                  <a:srgbClr val="CFD0D8"/>
                </a:solidFill>
                <a:latin typeface="Roboto" pitchFamily="34" charset="0"/>
                <a:ea typeface="Roboto" pitchFamily="34" charset="-122"/>
                <a:cs typeface="Roboto" pitchFamily="34" charset="-120"/>
              </a:rPr>
              <a:t>1</a:t>
            </a:r>
            <a:endParaRPr lang="en-US" sz="2900" dirty="0"/>
          </a:p>
        </p:txBody>
      </p:sp>
      <p:sp>
        <p:nvSpPr>
          <p:cNvPr id="8" name="Text 4">
            <a:extLst>
              <a:ext uri="{FF2B5EF4-FFF2-40B4-BE49-F238E27FC236}">
                <a16:creationId xmlns:a16="http://schemas.microsoft.com/office/drawing/2014/main" id="{2E6FCA66-295C-639C-1B62-9320AE351EF4}"/>
              </a:ext>
            </a:extLst>
          </p:cNvPr>
          <p:cNvSpPr/>
          <p:nvPr/>
        </p:nvSpPr>
        <p:spPr>
          <a:xfrm>
            <a:off x="1666280" y="290667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ChambreType</a:t>
            </a:r>
            <a:endParaRPr lang="en-US" sz="2400" dirty="0"/>
          </a:p>
        </p:txBody>
      </p:sp>
      <p:sp>
        <p:nvSpPr>
          <p:cNvPr id="9" name="Text 5">
            <a:extLst>
              <a:ext uri="{FF2B5EF4-FFF2-40B4-BE49-F238E27FC236}">
                <a16:creationId xmlns:a16="http://schemas.microsoft.com/office/drawing/2014/main" id="{8467015E-F4B9-5F2D-73D0-96909DEDEC94}"/>
              </a:ext>
            </a:extLst>
          </p:cNvPr>
          <p:cNvSpPr/>
          <p:nvPr/>
        </p:nvSpPr>
        <p:spPr>
          <a:xfrm>
            <a:off x="1666280" y="3440549"/>
            <a:ext cx="6613684"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Nom, description, capacité.</a:t>
            </a:r>
            <a:endParaRPr lang="en-US" sz="1900" dirty="0"/>
          </a:p>
        </p:txBody>
      </p:sp>
      <p:sp>
        <p:nvSpPr>
          <p:cNvPr id="10" name="Shape 6">
            <a:extLst>
              <a:ext uri="{FF2B5EF4-FFF2-40B4-BE49-F238E27FC236}">
                <a16:creationId xmlns:a16="http://schemas.microsoft.com/office/drawing/2014/main" id="{FB9DE56B-39B5-7B76-B731-5A4160463235}"/>
              </a:ext>
            </a:extLst>
          </p:cNvPr>
          <p:cNvSpPr/>
          <p:nvPr/>
        </p:nvSpPr>
        <p:spPr>
          <a:xfrm>
            <a:off x="864037" y="4360069"/>
            <a:ext cx="555427" cy="555427"/>
          </a:xfrm>
          <a:prstGeom prst="roundRect">
            <a:avLst>
              <a:gd name="adj" fmla="val 18669"/>
            </a:avLst>
          </a:prstGeom>
          <a:solidFill>
            <a:srgbClr val="182567"/>
          </a:solidFill>
          <a:ln w="15240">
            <a:solidFill>
              <a:srgbClr val="313E80"/>
            </a:solidFill>
            <a:prstDash val="solid"/>
          </a:ln>
        </p:spPr>
      </p:sp>
      <p:sp>
        <p:nvSpPr>
          <p:cNvPr id="11" name="Text 7">
            <a:extLst>
              <a:ext uri="{FF2B5EF4-FFF2-40B4-BE49-F238E27FC236}">
                <a16:creationId xmlns:a16="http://schemas.microsoft.com/office/drawing/2014/main" id="{137004FD-053A-4FC6-5B31-59707A1A988A}"/>
              </a:ext>
            </a:extLst>
          </p:cNvPr>
          <p:cNvSpPr/>
          <p:nvPr/>
        </p:nvSpPr>
        <p:spPr>
          <a:xfrm>
            <a:off x="1036439" y="4452580"/>
            <a:ext cx="210503" cy="370284"/>
          </a:xfrm>
          <a:prstGeom prst="rect">
            <a:avLst/>
          </a:prstGeom>
          <a:noFill/>
          <a:ln/>
        </p:spPr>
        <p:txBody>
          <a:bodyPr wrap="none" lIns="0" tIns="0" rIns="0" bIns="0" rtlCol="0" anchor="t"/>
          <a:lstStyle/>
          <a:p>
            <a:pPr marL="0" indent="0" algn="ctr">
              <a:lnSpc>
                <a:spcPts val="2900"/>
              </a:lnSpc>
              <a:buNone/>
            </a:pPr>
            <a:r>
              <a:rPr lang="en-US" sz="2900" dirty="0">
                <a:solidFill>
                  <a:srgbClr val="CFD0D8"/>
                </a:solidFill>
                <a:latin typeface="Roboto" pitchFamily="34" charset="0"/>
                <a:ea typeface="Roboto" pitchFamily="34" charset="-122"/>
                <a:cs typeface="Roboto" pitchFamily="34" charset="-120"/>
              </a:rPr>
              <a:t>2</a:t>
            </a:r>
            <a:endParaRPr lang="en-US" sz="2900" dirty="0"/>
          </a:p>
        </p:txBody>
      </p:sp>
      <p:sp>
        <p:nvSpPr>
          <p:cNvPr id="12" name="Text 8">
            <a:extLst>
              <a:ext uri="{FF2B5EF4-FFF2-40B4-BE49-F238E27FC236}">
                <a16:creationId xmlns:a16="http://schemas.microsoft.com/office/drawing/2014/main" id="{58A26C27-CBEF-5597-1B35-725E35307BAC}"/>
              </a:ext>
            </a:extLst>
          </p:cNvPr>
          <p:cNvSpPr/>
          <p:nvPr/>
        </p:nvSpPr>
        <p:spPr>
          <a:xfrm>
            <a:off x="1666280" y="436006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Chambre</a:t>
            </a:r>
            <a:endParaRPr lang="en-US" sz="2400" dirty="0"/>
          </a:p>
        </p:txBody>
      </p:sp>
      <p:sp>
        <p:nvSpPr>
          <p:cNvPr id="13" name="Text 9">
            <a:extLst>
              <a:ext uri="{FF2B5EF4-FFF2-40B4-BE49-F238E27FC236}">
                <a16:creationId xmlns:a16="http://schemas.microsoft.com/office/drawing/2014/main" id="{3777E0EF-E7ED-54C3-CBAE-2DC79AD15273}"/>
              </a:ext>
            </a:extLst>
          </p:cNvPr>
          <p:cNvSpPr/>
          <p:nvPr/>
        </p:nvSpPr>
        <p:spPr>
          <a:xfrm>
            <a:off x="1666280" y="4893945"/>
            <a:ext cx="6613684"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Numéro, type de chambre, prix.</a:t>
            </a:r>
            <a:endParaRPr lang="en-US" sz="1900" dirty="0"/>
          </a:p>
        </p:txBody>
      </p:sp>
      <p:sp>
        <p:nvSpPr>
          <p:cNvPr id="14" name="Shape 10">
            <a:extLst>
              <a:ext uri="{FF2B5EF4-FFF2-40B4-BE49-F238E27FC236}">
                <a16:creationId xmlns:a16="http://schemas.microsoft.com/office/drawing/2014/main" id="{9ED051F7-718B-3C08-B9C6-F802C20FBE66}"/>
              </a:ext>
            </a:extLst>
          </p:cNvPr>
          <p:cNvSpPr/>
          <p:nvPr/>
        </p:nvSpPr>
        <p:spPr>
          <a:xfrm>
            <a:off x="864037" y="5813465"/>
            <a:ext cx="555427" cy="555427"/>
          </a:xfrm>
          <a:prstGeom prst="roundRect">
            <a:avLst>
              <a:gd name="adj" fmla="val 18669"/>
            </a:avLst>
          </a:prstGeom>
          <a:solidFill>
            <a:srgbClr val="182567"/>
          </a:solidFill>
          <a:ln w="15240">
            <a:solidFill>
              <a:srgbClr val="313E80"/>
            </a:solidFill>
            <a:prstDash val="solid"/>
          </a:ln>
        </p:spPr>
      </p:sp>
      <p:sp>
        <p:nvSpPr>
          <p:cNvPr id="15" name="Text 11">
            <a:extLst>
              <a:ext uri="{FF2B5EF4-FFF2-40B4-BE49-F238E27FC236}">
                <a16:creationId xmlns:a16="http://schemas.microsoft.com/office/drawing/2014/main" id="{76FBC76A-EBA8-0360-D478-77BC8C4693C4}"/>
              </a:ext>
            </a:extLst>
          </p:cNvPr>
          <p:cNvSpPr/>
          <p:nvPr/>
        </p:nvSpPr>
        <p:spPr>
          <a:xfrm>
            <a:off x="1036439" y="5905976"/>
            <a:ext cx="210503" cy="370284"/>
          </a:xfrm>
          <a:prstGeom prst="rect">
            <a:avLst/>
          </a:prstGeom>
          <a:noFill/>
          <a:ln/>
        </p:spPr>
        <p:txBody>
          <a:bodyPr wrap="none" lIns="0" tIns="0" rIns="0" bIns="0" rtlCol="0" anchor="t"/>
          <a:lstStyle/>
          <a:p>
            <a:pPr marL="0" indent="0" algn="ctr">
              <a:lnSpc>
                <a:spcPts val="2900"/>
              </a:lnSpc>
              <a:buNone/>
            </a:pPr>
            <a:r>
              <a:rPr lang="en-US" sz="2900" dirty="0">
                <a:solidFill>
                  <a:srgbClr val="CFD0D8"/>
                </a:solidFill>
                <a:latin typeface="Roboto" pitchFamily="34" charset="0"/>
                <a:ea typeface="Roboto" pitchFamily="34" charset="-122"/>
                <a:cs typeface="Roboto" pitchFamily="34" charset="-120"/>
              </a:rPr>
              <a:t>3</a:t>
            </a:r>
            <a:endParaRPr lang="en-US" sz="2900" dirty="0"/>
          </a:p>
        </p:txBody>
      </p:sp>
      <p:sp>
        <p:nvSpPr>
          <p:cNvPr id="16" name="Text 12">
            <a:extLst>
              <a:ext uri="{FF2B5EF4-FFF2-40B4-BE49-F238E27FC236}">
                <a16:creationId xmlns:a16="http://schemas.microsoft.com/office/drawing/2014/main" id="{9F3F115B-DDD2-8ADC-D7DC-7360942754AE}"/>
              </a:ext>
            </a:extLst>
          </p:cNvPr>
          <p:cNvSpPr/>
          <p:nvPr/>
        </p:nvSpPr>
        <p:spPr>
          <a:xfrm>
            <a:off x="1666280" y="58134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Reservation</a:t>
            </a:r>
            <a:endParaRPr lang="en-US" sz="2400" dirty="0"/>
          </a:p>
        </p:txBody>
      </p:sp>
      <p:sp>
        <p:nvSpPr>
          <p:cNvPr id="17" name="Text 13">
            <a:extLst>
              <a:ext uri="{FF2B5EF4-FFF2-40B4-BE49-F238E27FC236}">
                <a16:creationId xmlns:a16="http://schemas.microsoft.com/office/drawing/2014/main" id="{613556B7-2DB3-DBE1-43E2-78EFC4BEFBA9}"/>
              </a:ext>
            </a:extLst>
          </p:cNvPr>
          <p:cNvSpPr/>
          <p:nvPr/>
        </p:nvSpPr>
        <p:spPr>
          <a:xfrm>
            <a:off x="1666280" y="6347341"/>
            <a:ext cx="6613684"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Date d'arrivée, date de départ, chambre.</a:t>
            </a:r>
            <a:endParaRPr lang="en-US" sz="1900" dirty="0"/>
          </a:p>
        </p:txBody>
      </p:sp>
    </p:spTree>
    <p:extLst>
      <p:ext uri="{BB962C8B-B14F-4D97-AF65-F5344CB8AC3E}">
        <p14:creationId xmlns:p14="http://schemas.microsoft.com/office/powerpoint/2010/main" val="1500294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1" descr="preencoded.png">
            <a:extLst>
              <a:ext uri="{FF2B5EF4-FFF2-40B4-BE49-F238E27FC236}">
                <a16:creationId xmlns:a16="http://schemas.microsoft.com/office/drawing/2014/main" id="{794FD557-ECB1-E7D2-BF80-0A1AA060B89C}"/>
              </a:ext>
            </a:extLst>
          </p:cNvPr>
          <p:cNvPicPr>
            <a:picLocks noChangeAspect="1"/>
          </p:cNvPicPr>
          <p:nvPr/>
        </p:nvPicPr>
        <p:blipFill>
          <a:blip r:embed="rId4"/>
          <a:stretch>
            <a:fillRect/>
          </a:stretch>
        </p:blipFill>
        <p:spPr>
          <a:xfrm>
            <a:off x="0" y="0"/>
            <a:ext cx="14630400" cy="3086100"/>
          </a:xfrm>
          <a:prstGeom prst="rect">
            <a:avLst/>
          </a:prstGeom>
        </p:spPr>
      </p:pic>
      <p:sp>
        <p:nvSpPr>
          <p:cNvPr id="5" name="Text 1">
            <a:extLst>
              <a:ext uri="{FF2B5EF4-FFF2-40B4-BE49-F238E27FC236}">
                <a16:creationId xmlns:a16="http://schemas.microsoft.com/office/drawing/2014/main" id="{EA36305B-D741-0D05-8B68-E32D590CF60E}"/>
              </a:ext>
            </a:extLst>
          </p:cNvPr>
          <p:cNvSpPr/>
          <p:nvPr/>
        </p:nvSpPr>
        <p:spPr>
          <a:xfrm>
            <a:off x="864037" y="4162901"/>
            <a:ext cx="6172200" cy="771525"/>
          </a:xfrm>
          <a:prstGeom prst="rect">
            <a:avLst/>
          </a:prstGeom>
          <a:noFill/>
          <a:ln/>
        </p:spPr>
        <p:txBody>
          <a:bodyPr wrap="none" lIns="0" tIns="0" rIns="0" bIns="0" rtlCol="0" anchor="t"/>
          <a:lstStyle/>
          <a:p>
            <a:pPr marL="0" indent="0">
              <a:lnSpc>
                <a:spcPts val="6050"/>
              </a:lnSpc>
              <a:buNone/>
            </a:pPr>
            <a:r>
              <a:rPr lang="en-US" sz="4550" dirty="0">
                <a:solidFill>
                  <a:srgbClr val="F98AC7"/>
                </a:solidFill>
                <a:latin typeface="Lora" pitchFamily="34" charset="0"/>
              </a:rPr>
              <a:t>Création des Routes</a:t>
            </a:r>
          </a:p>
        </p:txBody>
      </p:sp>
      <p:sp>
        <p:nvSpPr>
          <p:cNvPr id="6" name="Shape 2">
            <a:extLst>
              <a:ext uri="{FF2B5EF4-FFF2-40B4-BE49-F238E27FC236}">
                <a16:creationId xmlns:a16="http://schemas.microsoft.com/office/drawing/2014/main" id="{354ACF06-B473-F62B-CD65-6DEC94C094E0}"/>
              </a:ext>
            </a:extLst>
          </p:cNvPr>
          <p:cNvSpPr/>
          <p:nvPr/>
        </p:nvSpPr>
        <p:spPr>
          <a:xfrm>
            <a:off x="864037" y="5304711"/>
            <a:ext cx="4136231" cy="1848088"/>
          </a:xfrm>
          <a:prstGeom prst="roundRect">
            <a:avLst>
              <a:gd name="adj" fmla="val 5611"/>
            </a:avLst>
          </a:prstGeom>
          <a:solidFill>
            <a:srgbClr val="182567"/>
          </a:solidFill>
          <a:ln w="15240">
            <a:solidFill>
              <a:srgbClr val="313E80"/>
            </a:solidFill>
            <a:prstDash val="solid"/>
          </a:ln>
        </p:spPr>
      </p:sp>
      <p:sp>
        <p:nvSpPr>
          <p:cNvPr id="7" name="Text 3">
            <a:extLst>
              <a:ext uri="{FF2B5EF4-FFF2-40B4-BE49-F238E27FC236}">
                <a16:creationId xmlns:a16="http://schemas.microsoft.com/office/drawing/2014/main" id="{7FF17811-30D0-841C-BC14-8F7CB21A5374}"/>
              </a:ext>
            </a:extLst>
          </p:cNvPr>
          <p:cNvSpPr/>
          <p:nvPr/>
        </p:nvSpPr>
        <p:spPr>
          <a:xfrm>
            <a:off x="1126093" y="556676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Réservations</a:t>
            </a:r>
            <a:endParaRPr lang="en-US" sz="2400" dirty="0"/>
          </a:p>
        </p:txBody>
      </p:sp>
      <p:sp>
        <p:nvSpPr>
          <p:cNvPr id="8" name="Text 4">
            <a:extLst>
              <a:ext uri="{FF2B5EF4-FFF2-40B4-BE49-F238E27FC236}">
                <a16:creationId xmlns:a16="http://schemas.microsoft.com/office/drawing/2014/main" id="{729BCB85-20D1-C81A-1EDB-8797A6A4A379}"/>
              </a:ext>
            </a:extLst>
          </p:cNvPr>
          <p:cNvSpPr/>
          <p:nvPr/>
        </p:nvSpPr>
        <p:spPr>
          <a:xfrm>
            <a:off x="1126093" y="6100643"/>
            <a:ext cx="3612118" cy="790099"/>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Obtenir, créer, mettre à jour, supprimer.</a:t>
            </a:r>
            <a:endParaRPr lang="en-US" sz="1900" dirty="0"/>
          </a:p>
        </p:txBody>
      </p:sp>
      <p:sp>
        <p:nvSpPr>
          <p:cNvPr id="9" name="Shape 5">
            <a:extLst>
              <a:ext uri="{FF2B5EF4-FFF2-40B4-BE49-F238E27FC236}">
                <a16:creationId xmlns:a16="http://schemas.microsoft.com/office/drawing/2014/main" id="{AB5B1A44-C33A-AC93-6719-BF88801058D3}"/>
              </a:ext>
            </a:extLst>
          </p:cNvPr>
          <p:cNvSpPr/>
          <p:nvPr/>
        </p:nvSpPr>
        <p:spPr>
          <a:xfrm>
            <a:off x="5247084" y="5304711"/>
            <a:ext cx="4136231" cy="1848088"/>
          </a:xfrm>
          <a:prstGeom prst="roundRect">
            <a:avLst>
              <a:gd name="adj" fmla="val 5611"/>
            </a:avLst>
          </a:prstGeom>
          <a:solidFill>
            <a:srgbClr val="182567"/>
          </a:solidFill>
          <a:ln w="15240">
            <a:solidFill>
              <a:srgbClr val="313E80"/>
            </a:solidFill>
            <a:prstDash val="solid"/>
          </a:ln>
        </p:spPr>
      </p:sp>
      <p:sp>
        <p:nvSpPr>
          <p:cNvPr id="10" name="Text 6">
            <a:extLst>
              <a:ext uri="{FF2B5EF4-FFF2-40B4-BE49-F238E27FC236}">
                <a16:creationId xmlns:a16="http://schemas.microsoft.com/office/drawing/2014/main" id="{93FC9F8B-3B88-7955-DAEC-E2BCCA9D4AEB}"/>
              </a:ext>
            </a:extLst>
          </p:cNvPr>
          <p:cNvSpPr/>
          <p:nvPr/>
        </p:nvSpPr>
        <p:spPr>
          <a:xfrm>
            <a:off x="5509141" y="556676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Chambres</a:t>
            </a:r>
            <a:endParaRPr lang="en-US" sz="2400" dirty="0"/>
          </a:p>
        </p:txBody>
      </p:sp>
      <p:sp>
        <p:nvSpPr>
          <p:cNvPr id="11" name="Text 7">
            <a:extLst>
              <a:ext uri="{FF2B5EF4-FFF2-40B4-BE49-F238E27FC236}">
                <a16:creationId xmlns:a16="http://schemas.microsoft.com/office/drawing/2014/main" id="{AF3D708A-E8EB-FEA2-7CFC-5AF32CEC5C41}"/>
              </a:ext>
            </a:extLst>
          </p:cNvPr>
          <p:cNvSpPr/>
          <p:nvPr/>
        </p:nvSpPr>
        <p:spPr>
          <a:xfrm>
            <a:off x="5509141" y="6100643"/>
            <a:ext cx="3612118" cy="790099"/>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Obtenir, filtrer par type, disponibilité.</a:t>
            </a:r>
            <a:endParaRPr lang="en-US" sz="1900" dirty="0"/>
          </a:p>
        </p:txBody>
      </p:sp>
      <p:sp>
        <p:nvSpPr>
          <p:cNvPr id="12" name="Shape 8">
            <a:extLst>
              <a:ext uri="{FF2B5EF4-FFF2-40B4-BE49-F238E27FC236}">
                <a16:creationId xmlns:a16="http://schemas.microsoft.com/office/drawing/2014/main" id="{BA2EB3D2-4B4B-351D-3161-6383CEE96E98}"/>
              </a:ext>
            </a:extLst>
          </p:cNvPr>
          <p:cNvSpPr/>
          <p:nvPr/>
        </p:nvSpPr>
        <p:spPr>
          <a:xfrm>
            <a:off x="9630132" y="5304711"/>
            <a:ext cx="4136231" cy="1848088"/>
          </a:xfrm>
          <a:prstGeom prst="roundRect">
            <a:avLst>
              <a:gd name="adj" fmla="val 5611"/>
            </a:avLst>
          </a:prstGeom>
          <a:solidFill>
            <a:srgbClr val="182567"/>
          </a:solidFill>
          <a:ln w="15240">
            <a:solidFill>
              <a:srgbClr val="313E80"/>
            </a:solidFill>
            <a:prstDash val="solid"/>
          </a:ln>
        </p:spPr>
      </p:sp>
      <p:sp>
        <p:nvSpPr>
          <p:cNvPr id="13" name="Text 9">
            <a:extLst>
              <a:ext uri="{FF2B5EF4-FFF2-40B4-BE49-F238E27FC236}">
                <a16:creationId xmlns:a16="http://schemas.microsoft.com/office/drawing/2014/main" id="{A15E188A-2D29-5D58-8E08-C5FDFAF30412}"/>
              </a:ext>
            </a:extLst>
          </p:cNvPr>
          <p:cNvSpPr/>
          <p:nvPr/>
        </p:nvSpPr>
        <p:spPr>
          <a:xfrm>
            <a:off x="9892189" y="556676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CFD0D8"/>
                </a:solidFill>
                <a:latin typeface="Roboto" pitchFamily="34" charset="0"/>
                <a:ea typeface="Roboto" pitchFamily="34" charset="-122"/>
                <a:cs typeface="Roboto" pitchFamily="34" charset="-120"/>
              </a:rPr>
              <a:t>Types de Chambres</a:t>
            </a:r>
            <a:endParaRPr lang="en-US" sz="2400" dirty="0"/>
          </a:p>
        </p:txBody>
      </p:sp>
      <p:sp>
        <p:nvSpPr>
          <p:cNvPr id="14" name="Text 10">
            <a:extLst>
              <a:ext uri="{FF2B5EF4-FFF2-40B4-BE49-F238E27FC236}">
                <a16:creationId xmlns:a16="http://schemas.microsoft.com/office/drawing/2014/main" id="{7D1FE2BD-F47E-4512-7712-8C332DB8DFB5}"/>
              </a:ext>
            </a:extLst>
          </p:cNvPr>
          <p:cNvSpPr/>
          <p:nvPr/>
        </p:nvSpPr>
        <p:spPr>
          <a:xfrm>
            <a:off x="9892189" y="6100643"/>
            <a:ext cx="3612118"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Obtenir, créer, mettre à jour.</a:t>
            </a:r>
            <a:endParaRPr lang="en-US" sz="1900" dirty="0"/>
          </a:p>
        </p:txBody>
      </p:sp>
    </p:spTree>
    <p:extLst>
      <p:ext uri="{BB962C8B-B14F-4D97-AF65-F5344CB8AC3E}">
        <p14:creationId xmlns:p14="http://schemas.microsoft.com/office/powerpoint/2010/main" val="3953257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80787" y="457557"/>
            <a:ext cx="7982426" cy="1037273"/>
          </a:xfrm>
          <a:prstGeom prst="rect">
            <a:avLst/>
          </a:prstGeom>
          <a:noFill/>
          <a:ln/>
        </p:spPr>
        <p:txBody>
          <a:bodyPr wrap="square" lIns="0" tIns="0" rIns="0" bIns="0" rtlCol="0" anchor="t"/>
          <a:lstStyle/>
          <a:p>
            <a:pPr marL="0" indent="0">
              <a:lnSpc>
                <a:spcPts val="4050"/>
              </a:lnSpc>
              <a:buNone/>
            </a:pPr>
            <a:r>
              <a:rPr lang="en-US" sz="4550" dirty="0">
                <a:solidFill>
                  <a:srgbClr val="F98AC7"/>
                </a:solidFill>
                <a:latin typeface="Lora" pitchFamily="34" charset="0"/>
              </a:rPr>
              <a:t>Intégration des données avec Apache NiFi</a:t>
            </a:r>
          </a:p>
        </p:txBody>
      </p:sp>
      <p:sp>
        <p:nvSpPr>
          <p:cNvPr id="6" name="Text 2"/>
          <p:cNvSpPr/>
          <p:nvPr/>
        </p:nvSpPr>
        <p:spPr>
          <a:xfrm>
            <a:off x="580787" y="1743670"/>
            <a:ext cx="7982426" cy="531019"/>
          </a:xfrm>
          <a:prstGeom prst="rect">
            <a:avLst/>
          </a:prstGeom>
          <a:noFill/>
          <a:ln/>
        </p:spPr>
        <p:txBody>
          <a:bodyPr wrap="square" lIns="0" tIns="0" rIns="0" bIns="0" rtlCol="0" anchor="t"/>
          <a:lstStyle/>
          <a:p>
            <a:pPr marL="0" indent="0">
              <a:lnSpc>
                <a:spcPts val="2050"/>
              </a:lnSpc>
              <a:buNone/>
            </a:pPr>
            <a:r>
              <a:rPr lang="en-US" sz="1300" dirty="0">
                <a:solidFill>
                  <a:srgbClr val="DCD7E5"/>
                </a:solidFill>
                <a:latin typeface="Heebo" pitchFamily="34" charset="0"/>
                <a:ea typeface="Heebo" pitchFamily="34" charset="-122"/>
                <a:cs typeface="Heebo" pitchFamily="34" charset="-120"/>
              </a:rPr>
              <a:t>Apache NiFi est utilisé pour collecter et prétraiter les données provenant de diverses sources, en les préparant pour l'utilisation dans l'API RESTful.</a:t>
            </a:r>
            <a:endParaRPr lang="en-US" sz="1300" dirty="0"/>
          </a:p>
        </p:txBody>
      </p:sp>
      <p:pic>
        <p:nvPicPr>
          <p:cNvPr id="7" name="Image 2" descr="preencoded.png"/>
          <p:cNvPicPr>
            <a:picLocks noChangeAspect="1"/>
          </p:cNvPicPr>
          <p:nvPr/>
        </p:nvPicPr>
        <p:blipFill>
          <a:blip r:embed="rId5"/>
          <a:stretch>
            <a:fillRect/>
          </a:stretch>
        </p:blipFill>
        <p:spPr>
          <a:xfrm>
            <a:off x="580787" y="2461379"/>
            <a:ext cx="829747" cy="1327666"/>
          </a:xfrm>
          <a:prstGeom prst="rect">
            <a:avLst/>
          </a:prstGeom>
        </p:spPr>
      </p:pic>
      <p:sp>
        <p:nvSpPr>
          <p:cNvPr id="8" name="Text 3"/>
          <p:cNvSpPr/>
          <p:nvPr/>
        </p:nvSpPr>
        <p:spPr>
          <a:xfrm>
            <a:off x="1659374" y="2627233"/>
            <a:ext cx="2213491" cy="259199"/>
          </a:xfrm>
          <a:prstGeom prst="rect">
            <a:avLst/>
          </a:prstGeom>
          <a:noFill/>
          <a:ln/>
        </p:spPr>
        <p:txBody>
          <a:bodyPr wrap="none" lIns="0" tIns="0" rIns="0" bIns="0" rtlCol="0" anchor="t"/>
          <a:lstStyle/>
          <a:p>
            <a:pPr marL="0" indent="0" algn="l">
              <a:lnSpc>
                <a:spcPts val="2000"/>
              </a:lnSpc>
              <a:buNone/>
            </a:pPr>
            <a:r>
              <a:rPr lang="en-US" sz="1600" dirty="0">
                <a:solidFill>
                  <a:srgbClr val="DCD7E5"/>
                </a:solidFill>
                <a:latin typeface="Montserrat" pitchFamily="34" charset="0"/>
                <a:ea typeface="Montserrat" pitchFamily="34" charset="-122"/>
                <a:cs typeface="Montserrat" pitchFamily="34" charset="-120"/>
              </a:rPr>
              <a:t>Collecte des données</a:t>
            </a:r>
            <a:endParaRPr lang="en-US" sz="1600" dirty="0"/>
          </a:p>
        </p:txBody>
      </p:sp>
      <p:sp>
        <p:nvSpPr>
          <p:cNvPr id="9" name="Text 4"/>
          <p:cNvSpPr/>
          <p:nvPr/>
        </p:nvSpPr>
        <p:spPr>
          <a:xfrm>
            <a:off x="1659374" y="2985968"/>
            <a:ext cx="6903839" cy="531019"/>
          </a:xfrm>
          <a:prstGeom prst="rect">
            <a:avLst/>
          </a:prstGeom>
          <a:noFill/>
          <a:ln/>
        </p:spPr>
        <p:txBody>
          <a:bodyPr wrap="square" lIns="0" tIns="0" rIns="0" bIns="0" rtlCol="0" anchor="t"/>
          <a:lstStyle/>
          <a:p>
            <a:pPr marL="0" indent="0" algn="l">
              <a:lnSpc>
                <a:spcPts val="2050"/>
              </a:lnSpc>
              <a:buNone/>
            </a:pPr>
            <a:r>
              <a:rPr lang="en-US" sz="1300" dirty="0">
                <a:solidFill>
                  <a:srgbClr val="DCD7E5"/>
                </a:solidFill>
                <a:latin typeface="Heebo" pitchFamily="34" charset="0"/>
                <a:ea typeface="Heebo" pitchFamily="34" charset="-122"/>
                <a:cs typeface="Heebo" pitchFamily="34" charset="-120"/>
              </a:rPr>
              <a:t>Collecte des données des systèmes de réservation, des capteurs de l'hôtel, et des applications tierces.</a:t>
            </a:r>
            <a:endParaRPr lang="en-US" sz="1300" dirty="0"/>
          </a:p>
        </p:txBody>
      </p:sp>
      <p:pic>
        <p:nvPicPr>
          <p:cNvPr id="10" name="Image 3" descr="preencoded.png"/>
          <p:cNvPicPr>
            <a:picLocks noChangeAspect="1"/>
          </p:cNvPicPr>
          <p:nvPr/>
        </p:nvPicPr>
        <p:blipFill>
          <a:blip r:embed="rId6"/>
          <a:stretch>
            <a:fillRect/>
          </a:stretch>
        </p:blipFill>
        <p:spPr>
          <a:xfrm>
            <a:off x="580787" y="3789045"/>
            <a:ext cx="829747" cy="1327666"/>
          </a:xfrm>
          <a:prstGeom prst="rect">
            <a:avLst/>
          </a:prstGeom>
        </p:spPr>
      </p:pic>
      <p:sp>
        <p:nvSpPr>
          <p:cNvPr id="11" name="Text 5"/>
          <p:cNvSpPr/>
          <p:nvPr/>
        </p:nvSpPr>
        <p:spPr>
          <a:xfrm>
            <a:off x="1659374" y="3954899"/>
            <a:ext cx="2964775" cy="259199"/>
          </a:xfrm>
          <a:prstGeom prst="rect">
            <a:avLst/>
          </a:prstGeom>
          <a:noFill/>
          <a:ln/>
        </p:spPr>
        <p:txBody>
          <a:bodyPr wrap="none" lIns="0" tIns="0" rIns="0" bIns="0" rtlCol="0" anchor="t"/>
          <a:lstStyle/>
          <a:p>
            <a:pPr marL="0" indent="0" algn="l">
              <a:lnSpc>
                <a:spcPts val="2000"/>
              </a:lnSpc>
              <a:buNone/>
            </a:pPr>
            <a:r>
              <a:rPr lang="en-US" sz="1600" dirty="0">
                <a:solidFill>
                  <a:srgbClr val="DCD7E5"/>
                </a:solidFill>
                <a:latin typeface="Montserrat" pitchFamily="34" charset="0"/>
                <a:ea typeface="Montserrat" pitchFamily="34" charset="-122"/>
                <a:cs typeface="Montserrat" pitchFamily="34" charset="-120"/>
              </a:rPr>
              <a:t>Transformation des données</a:t>
            </a:r>
            <a:endParaRPr lang="en-US" sz="1600" dirty="0"/>
          </a:p>
        </p:txBody>
      </p:sp>
      <p:sp>
        <p:nvSpPr>
          <p:cNvPr id="12" name="Text 6"/>
          <p:cNvSpPr/>
          <p:nvPr/>
        </p:nvSpPr>
        <p:spPr>
          <a:xfrm>
            <a:off x="1659374" y="4313634"/>
            <a:ext cx="6903839" cy="265509"/>
          </a:xfrm>
          <a:prstGeom prst="rect">
            <a:avLst/>
          </a:prstGeom>
          <a:noFill/>
          <a:ln/>
        </p:spPr>
        <p:txBody>
          <a:bodyPr wrap="none" lIns="0" tIns="0" rIns="0" bIns="0" rtlCol="0" anchor="t"/>
          <a:lstStyle/>
          <a:p>
            <a:pPr marL="0" indent="0" algn="l">
              <a:lnSpc>
                <a:spcPts val="2050"/>
              </a:lnSpc>
              <a:buNone/>
            </a:pPr>
            <a:r>
              <a:rPr lang="en-US" sz="1300" dirty="0">
                <a:solidFill>
                  <a:srgbClr val="DCD7E5"/>
                </a:solidFill>
                <a:latin typeface="Heebo" pitchFamily="34" charset="0"/>
                <a:ea typeface="Heebo" pitchFamily="34" charset="-122"/>
                <a:cs typeface="Heebo" pitchFamily="34" charset="-120"/>
              </a:rPr>
              <a:t>Transformation des données dans un format compatible avec l'API.</a:t>
            </a:r>
            <a:endParaRPr lang="en-US" sz="1300" dirty="0"/>
          </a:p>
        </p:txBody>
      </p:sp>
      <p:pic>
        <p:nvPicPr>
          <p:cNvPr id="13" name="Image 4" descr="preencoded.png"/>
          <p:cNvPicPr>
            <a:picLocks noChangeAspect="1"/>
          </p:cNvPicPr>
          <p:nvPr/>
        </p:nvPicPr>
        <p:blipFill>
          <a:blip r:embed="rId7"/>
          <a:stretch>
            <a:fillRect/>
          </a:stretch>
        </p:blipFill>
        <p:spPr>
          <a:xfrm>
            <a:off x="580787" y="5116711"/>
            <a:ext cx="829747" cy="1327666"/>
          </a:xfrm>
          <a:prstGeom prst="rect">
            <a:avLst/>
          </a:prstGeom>
        </p:spPr>
      </p:pic>
      <p:sp>
        <p:nvSpPr>
          <p:cNvPr id="14" name="Text 7"/>
          <p:cNvSpPr/>
          <p:nvPr/>
        </p:nvSpPr>
        <p:spPr>
          <a:xfrm>
            <a:off x="1659374" y="5282565"/>
            <a:ext cx="3003471" cy="259199"/>
          </a:xfrm>
          <a:prstGeom prst="rect">
            <a:avLst/>
          </a:prstGeom>
          <a:noFill/>
          <a:ln/>
        </p:spPr>
        <p:txBody>
          <a:bodyPr wrap="none" lIns="0" tIns="0" rIns="0" bIns="0" rtlCol="0" anchor="t"/>
          <a:lstStyle/>
          <a:p>
            <a:pPr marL="0" indent="0" algn="l">
              <a:lnSpc>
                <a:spcPts val="2000"/>
              </a:lnSpc>
              <a:buNone/>
            </a:pPr>
            <a:r>
              <a:rPr lang="en-US" sz="1600" dirty="0">
                <a:solidFill>
                  <a:srgbClr val="DCD7E5"/>
                </a:solidFill>
                <a:latin typeface="Montserrat" pitchFamily="34" charset="0"/>
                <a:ea typeface="Montserrat" pitchFamily="34" charset="-122"/>
                <a:cs typeface="Montserrat" pitchFamily="34" charset="-120"/>
              </a:rPr>
              <a:t>Enrichissement des données</a:t>
            </a:r>
            <a:endParaRPr lang="en-US" sz="1600" dirty="0"/>
          </a:p>
        </p:txBody>
      </p:sp>
      <p:sp>
        <p:nvSpPr>
          <p:cNvPr id="15" name="Text 8"/>
          <p:cNvSpPr/>
          <p:nvPr/>
        </p:nvSpPr>
        <p:spPr>
          <a:xfrm>
            <a:off x="1659374" y="5641300"/>
            <a:ext cx="6903839" cy="265509"/>
          </a:xfrm>
          <a:prstGeom prst="rect">
            <a:avLst/>
          </a:prstGeom>
          <a:noFill/>
          <a:ln/>
        </p:spPr>
        <p:txBody>
          <a:bodyPr wrap="none" lIns="0" tIns="0" rIns="0" bIns="0" rtlCol="0" anchor="t"/>
          <a:lstStyle/>
          <a:p>
            <a:pPr marL="0" indent="0" algn="l">
              <a:lnSpc>
                <a:spcPts val="2050"/>
              </a:lnSpc>
              <a:buNone/>
            </a:pPr>
            <a:r>
              <a:rPr lang="en-US" sz="1300" dirty="0">
                <a:solidFill>
                  <a:srgbClr val="DCD7E5"/>
                </a:solidFill>
                <a:latin typeface="Heebo" pitchFamily="34" charset="0"/>
                <a:ea typeface="Heebo" pitchFamily="34" charset="-122"/>
                <a:cs typeface="Heebo" pitchFamily="34" charset="-120"/>
              </a:rPr>
              <a:t>Ajout d'informations supplémentaires aux données pour améliorer leur utilité.</a:t>
            </a:r>
            <a:endParaRPr lang="en-US" sz="1300" dirty="0"/>
          </a:p>
        </p:txBody>
      </p:sp>
      <p:pic>
        <p:nvPicPr>
          <p:cNvPr id="16" name="Image 5" descr="preencoded.png"/>
          <p:cNvPicPr>
            <a:picLocks noChangeAspect="1"/>
          </p:cNvPicPr>
          <p:nvPr/>
        </p:nvPicPr>
        <p:blipFill>
          <a:blip r:embed="rId8"/>
          <a:stretch>
            <a:fillRect/>
          </a:stretch>
        </p:blipFill>
        <p:spPr>
          <a:xfrm>
            <a:off x="580787" y="6444377"/>
            <a:ext cx="829747" cy="1327666"/>
          </a:xfrm>
          <a:prstGeom prst="rect">
            <a:avLst/>
          </a:prstGeom>
        </p:spPr>
      </p:pic>
      <p:sp>
        <p:nvSpPr>
          <p:cNvPr id="17" name="Text 9"/>
          <p:cNvSpPr/>
          <p:nvPr/>
        </p:nvSpPr>
        <p:spPr>
          <a:xfrm>
            <a:off x="1659374" y="6610231"/>
            <a:ext cx="2628543" cy="259199"/>
          </a:xfrm>
          <a:prstGeom prst="rect">
            <a:avLst/>
          </a:prstGeom>
          <a:noFill/>
          <a:ln/>
        </p:spPr>
        <p:txBody>
          <a:bodyPr wrap="none" lIns="0" tIns="0" rIns="0" bIns="0" rtlCol="0" anchor="t"/>
          <a:lstStyle/>
          <a:p>
            <a:pPr marL="0" indent="0" algn="l">
              <a:lnSpc>
                <a:spcPts val="2000"/>
              </a:lnSpc>
              <a:buNone/>
            </a:pPr>
            <a:r>
              <a:rPr lang="en-US" sz="1600" dirty="0">
                <a:solidFill>
                  <a:srgbClr val="DCD7E5"/>
                </a:solidFill>
                <a:latin typeface="Montserrat" pitchFamily="34" charset="0"/>
                <a:ea typeface="Montserrat" pitchFamily="34" charset="-122"/>
                <a:cs typeface="Montserrat" pitchFamily="34" charset="-120"/>
              </a:rPr>
              <a:t>Envoi des données à l'API</a:t>
            </a:r>
            <a:endParaRPr lang="en-US" sz="1600" dirty="0"/>
          </a:p>
        </p:txBody>
      </p:sp>
      <p:sp>
        <p:nvSpPr>
          <p:cNvPr id="18" name="Text 10"/>
          <p:cNvSpPr/>
          <p:nvPr/>
        </p:nvSpPr>
        <p:spPr>
          <a:xfrm>
            <a:off x="1659374" y="6968966"/>
            <a:ext cx="6903839" cy="265509"/>
          </a:xfrm>
          <a:prstGeom prst="rect">
            <a:avLst/>
          </a:prstGeom>
          <a:noFill/>
          <a:ln/>
        </p:spPr>
        <p:txBody>
          <a:bodyPr wrap="none" lIns="0" tIns="0" rIns="0" bIns="0" rtlCol="0" anchor="t"/>
          <a:lstStyle/>
          <a:p>
            <a:pPr marL="0" indent="0" algn="l">
              <a:lnSpc>
                <a:spcPts val="2050"/>
              </a:lnSpc>
              <a:buNone/>
            </a:pPr>
            <a:r>
              <a:rPr lang="en-US" sz="1300" dirty="0">
                <a:solidFill>
                  <a:srgbClr val="DCD7E5"/>
                </a:solidFill>
                <a:latin typeface="Heebo" pitchFamily="34" charset="0"/>
                <a:ea typeface="Heebo" pitchFamily="34" charset="-122"/>
                <a:cs typeface="Heebo" pitchFamily="34" charset="-120"/>
              </a:rPr>
              <a:t>Envoi des données transformées à l'API RESTful pour le traitement et la sauvegarde.</a:t>
            </a:r>
            <a:endParaRPr lang="en-US" sz="13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5" name="Text 1">
            <a:extLst>
              <a:ext uri="{FF2B5EF4-FFF2-40B4-BE49-F238E27FC236}">
                <a16:creationId xmlns:a16="http://schemas.microsoft.com/office/drawing/2014/main" id="{21F5A2B2-5E0A-BA1D-7272-1EE78DBC46ED}"/>
              </a:ext>
            </a:extLst>
          </p:cNvPr>
          <p:cNvSpPr/>
          <p:nvPr/>
        </p:nvSpPr>
        <p:spPr>
          <a:xfrm>
            <a:off x="856467" y="451476"/>
            <a:ext cx="6172200" cy="771525"/>
          </a:xfrm>
          <a:prstGeom prst="rect">
            <a:avLst/>
          </a:prstGeom>
          <a:noFill/>
          <a:ln/>
        </p:spPr>
        <p:txBody>
          <a:bodyPr wrap="none" lIns="0" tIns="0" rIns="0" bIns="0" rtlCol="0" anchor="t"/>
          <a:lstStyle/>
          <a:p>
            <a:pPr marL="0" indent="0">
              <a:lnSpc>
                <a:spcPts val="6050"/>
              </a:lnSpc>
              <a:buNone/>
            </a:pPr>
            <a:r>
              <a:rPr lang="en-US" sz="4550" dirty="0">
                <a:solidFill>
                  <a:srgbClr val="F98AC7"/>
                </a:solidFill>
                <a:latin typeface="Lora" pitchFamily="34" charset="0"/>
              </a:rPr>
              <a:t>Utilisation de l'API</a:t>
            </a:r>
          </a:p>
        </p:txBody>
      </p:sp>
      <p:sp>
        <p:nvSpPr>
          <p:cNvPr id="6" name="Shape 3">
            <a:extLst>
              <a:ext uri="{FF2B5EF4-FFF2-40B4-BE49-F238E27FC236}">
                <a16:creationId xmlns:a16="http://schemas.microsoft.com/office/drawing/2014/main" id="{0AC77740-99DA-DF20-E4F4-C073702F7D75}"/>
              </a:ext>
            </a:extLst>
          </p:cNvPr>
          <p:cNvSpPr/>
          <p:nvPr/>
        </p:nvSpPr>
        <p:spPr>
          <a:xfrm>
            <a:off x="59461" y="2482574"/>
            <a:ext cx="7098079" cy="706517"/>
          </a:xfrm>
          <a:prstGeom prst="rect">
            <a:avLst/>
          </a:prstGeom>
          <a:solidFill>
            <a:srgbClr val="FFFFFF">
              <a:alpha val="4000"/>
            </a:srgbClr>
          </a:solidFill>
          <a:ln/>
        </p:spPr>
      </p:sp>
      <p:sp>
        <p:nvSpPr>
          <p:cNvPr id="7" name="Text 4">
            <a:extLst>
              <a:ext uri="{FF2B5EF4-FFF2-40B4-BE49-F238E27FC236}">
                <a16:creationId xmlns:a16="http://schemas.microsoft.com/office/drawing/2014/main" id="{DD54C232-82B6-B91A-A7FE-635CF6676259}"/>
              </a:ext>
            </a:extLst>
          </p:cNvPr>
          <p:cNvSpPr/>
          <p:nvPr/>
        </p:nvSpPr>
        <p:spPr>
          <a:xfrm>
            <a:off x="307111" y="2638308"/>
            <a:ext cx="196381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Endpoint</a:t>
            </a:r>
            <a:endParaRPr lang="en-US" sz="1900" dirty="0"/>
          </a:p>
        </p:txBody>
      </p:sp>
      <p:sp>
        <p:nvSpPr>
          <p:cNvPr id="8" name="Text 5">
            <a:extLst>
              <a:ext uri="{FF2B5EF4-FFF2-40B4-BE49-F238E27FC236}">
                <a16:creationId xmlns:a16="http://schemas.microsoft.com/office/drawing/2014/main" id="{489C86DE-AC8B-3E54-E4F5-D132C821658B}"/>
              </a:ext>
            </a:extLst>
          </p:cNvPr>
          <p:cNvSpPr/>
          <p:nvPr/>
        </p:nvSpPr>
        <p:spPr>
          <a:xfrm>
            <a:off x="2772181" y="2638308"/>
            <a:ext cx="196000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Méthode</a:t>
            </a:r>
            <a:endParaRPr lang="en-US" sz="1900" dirty="0"/>
          </a:p>
        </p:txBody>
      </p:sp>
      <p:sp>
        <p:nvSpPr>
          <p:cNvPr id="9" name="Text 6">
            <a:extLst>
              <a:ext uri="{FF2B5EF4-FFF2-40B4-BE49-F238E27FC236}">
                <a16:creationId xmlns:a16="http://schemas.microsoft.com/office/drawing/2014/main" id="{580918A4-6EFB-532B-337A-0EAD38E8600C}"/>
              </a:ext>
            </a:extLst>
          </p:cNvPr>
          <p:cNvSpPr/>
          <p:nvPr/>
        </p:nvSpPr>
        <p:spPr>
          <a:xfrm>
            <a:off x="5233441" y="2638308"/>
            <a:ext cx="196381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Description</a:t>
            </a:r>
            <a:endParaRPr lang="en-US" sz="1900" dirty="0"/>
          </a:p>
        </p:txBody>
      </p:sp>
      <p:sp>
        <p:nvSpPr>
          <p:cNvPr id="10" name="Shape 7">
            <a:extLst>
              <a:ext uri="{FF2B5EF4-FFF2-40B4-BE49-F238E27FC236}">
                <a16:creationId xmlns:a16="http://schemas.microsoft.com/office/drawing/2014/main" id="{8BFC1056-21B6-4E99-58AA-9C8E5EC3D589}"/>
              </a:ext>
            </a:extLst>
          </p:cNvPr>
          <p:cNvSpPr/>
          <p:nvPr/>
        </p:nvSpPr>
        <p:spPr>
          <a:xfrm>
            <a:off x="59461" y="3189091"/>
            <a:ext cx="7098079" cy="1101566"/>
          </a:xfrm>
          <a:prstGeom prst="rect">
            <a:avLst/>
          </a:prstGeom>
          <a:solidFill>
            <a:srgbClr val="000000">
              <a:alpha val="4000"/>
            </a:srgbClr>
          </a:solidFill>
          <a:ln/>
        </p:spPr>
      </p:sp>
      <p:sp>
        <p:nvSpPr>
          <p:cNvPr id="11" name="Text 9">
            <a:extLst>
              <a:ext uri="{FF2B5EF4-FFF2-40B4-BE49-F238E27FC236}">
                <a16:creationId xmlns:a16="http://schemas.microsoft.com/office/drawing/2014/main" id="{4E3E4120-D1FE-3663-025C-2187AF600A8B}"/>
              </a:ext>
            </a:extLst>
          </p:cNvPr>
          <p:cNvSpPr/>
          <p:nvPr/>
        </p:nvSpPr>
        <p:spPr>
          <a:xfrm>
            <a:off x="2772181" y="3344825"/>
            <a:ext cx="196000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GET</a:t>
            </a:r>
            <a:endParaRPr lang="en-US" sz="1900" dirty="0"/>
          </a:p>
        </p:txBody>
      </p:sp>
      <p:sp>
        <p:nvSpPr>
          <p:cNvPr id="12" name="Text 10">
            <a:extLst>
              <a:ext uri="{FF2B5EF4-FFF2-40B4-BE49-F238E27FC236}">
                <a16:creationId xmlns:a16="http://schemas.microsoft.com/office/drawing/2014/main" id="{700FEA5F-01D2-3D25-B49D-BD8FF1822591}"/>
              </a:ext>
            </a:extLst>
          </p:cNvPr>
          <p:cNvSpPr/>
          <p:nvPr/>
        </p:nvSpPr>
        <p:spPr>
          <a:xfrm>
            <a:off x="5233441" y="3344825"/>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Obtenir toutes les réservations</a:t>
            </a:r>
            <a:endParaRPr lang="en-US" sz="1900" dirty="0"/>
          </a:p>
        </p:txBody>
      </p:sp>
      <p:sp>
        <p:nvSpPr>
          <p:cNvPr id="13" name="Shape 11">
            <a:extLst>
              <a:ext uri="{FF2B5EF4-FFF2-40B4-BE49-F238E27FC236}">
                <a16:creationId xmlns:a16="http://schemas.microsoft.com/office/drawing/2014/main" id="{18A56652-6874-6CC0-58EE-142F1700E9A1}"/>
              </a:ext>
            </a:extLst>
          </p:cNvPr>
          <p:cNvSpPr/>
          <p:nvPr/>
        </p:nvSpPr>
        <p:spPr>
          <a:xfrm>
            <a:off x="59461" y="4290657"/>
            <a:ext cx="7098079" cy="1101566"/>
          </a:xfrm>
          <a:prstGeom prst="rect">
            <a:avLst/>
          </a:prstGeom>
          <a:solidFill>
            <a:srgbClr val="FFFFFF">
              <a:alpha val="4000"/>
            </a:srgbClr>
          </a:solidFill>
          <a:ln/>
        </p:spPr>
      </p:sp>
      <p:sp>
        <p:nvSpPr>
          <p:cNvPr id="14" name="Text 12">
            <a:extLst>
              <a:ext uri="{FF2B5EF4-FFF2-40B4-BE49-F238E27FC236}">
                <a16:creationId xmlns:a16="http://schemas.microsoft.com/office/drawing/2014/main" id="{FCEDD4BB-9291-2E82-AC7E-A29AE65AA120}"/>
              </a:ext>
            </a:extLst>
          </p:cNvPr>
          <p:cNvSpPr/>
          <p:nvPr/>
        </p:nvSpPr>
        <p:spPr>
          <a:xfrm>
            <a:off x="307111" y="4446391"/>
            <a:ext cx="196381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/reservations/{id}</a:t>
            </a:r>
            <a:endParaRPr lang="en-US" sz="1900" dirty="0"/>
          </a:p>
        </p:txBody>
      </p:sp>
      <p:sp>
        <p:nvSpPr>
          <p:cNvPr id="15" name="Text 13">
            <a:extLst>
              <a:ext uri="{FF2B5EF4-FFF2-40B4-BE49-F238E27FC236}">
                <a16:creationId xmlns:a16="http://schemas.microsoft.com/office/drawing/2014/main" id="{E6CE7EBE-ABB3-EAEF-9CE1-1E3373318E0E}"/>
              </a:ext>
            </a:extLst>
          </p:cNvPr>
          <p:cNvSpPr/>
          <p:nvPr/>
        </p:nvSpPr>
        <p:spPr>
          <a:xfrm>
            <a:off x="2772181" y="4446391"/>
            <a:ext cx="196000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GET</a:t>
            </a:r>
            <a:endParaRPr lang="en-US" sz="1900" dirty="0"/>
          </a:p>
        </p:txBody>
      </p:sp>
      <p:sp>
        <p:nvSpPr>
          <p:cNvPr id="16" name="Text 14">
            <a:extLst>
              <a:ext uri="{FF2B5EF4-FFF2-40B4-BE49-F238E27FC236}">
                <a16:creationId xmlns:a16="http://schemas.microsoft.com/office/drawing/2014/main" id="{4234DFB1-CD26-ABAE-F5AC-E1EFAE320A0A}"/>
              </a:ext>
            </a:extLst>
          </p:cNvPr>
          <p:cNvSpPr/>
          <p:nvPr/>
        </p:nvSpPr>
        <p:spPr>
          <a:xfrm>
            <a:off x="5233441" y="4446391"/>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Obtenir une réservation par ID</a:t>
            </a:r>
            <a:endParaRPr lang="en-US" sz="1900" dirty="0"/>
          </a:p>
        </p:txBody>
      </p:sp>
      <p:sp>
        <p:nvSpPr>
          <p:cNvPr id="17" name="Shape 15">
            <a:extLst>
              <a:ext uri="{FF2B5EF4-FFF2-40B4-BE49-F238E27FC236}">
                <a16:creationId xmlns:a16="http://schemas.microsoft.com/office/drawing/2014/main" id="{F93FEB17-DF07-36BA-C1EF-6C0B2973CBD4}"/>
              </a:ext>
            </a:extLst>
          </p:cNvPr>
          <p:cNvSpPr/>
          <p:nvPr/>
        </p:nvSpPr>
        <p:spPr>
          <a:xfrm>
            <a:off x="59461" y="5392224"/>
            <a:ext cx="7098079" cy="1496616"/>
          </a:xfrm>
          <a:prstGeom prst="rect">
            <a:avLst/>
          </a:prstGeom>
          <a:solidFill>
            <a:srgbClr val="000000">
              <a:alpha val="4000"/>
            </a:srgbClr>
          </a:solidFill>
          <a:ln/>
        </p:spPr>
      </p:sp>
      <p:sp>
        <p:nvSpPr>
          <p:cNvPr id="18" name="Text 16">
            <a:extLst>
              <a:ext uri="{FF2B5EF4-FFF2-40B4-BE49-F238E27FC236}">
                <a16:creationId xmlns:a16="http://schemas.microsoft.com/office/drawing/2014/main" id="{E1E93956-A4D8-52A9-346E-A74D7E670498}"/>
              </a:ext>
            </a:extLst>
          </p:cNvPr>
          <p:cNvSpPr/>
          <p:nvPr/>
        </p:nvSpPr>
        <p:spPr>
          <a:xfrm>
            <a:off x="307111" y="5547957"/>
            <a:ext cx="196381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/reservations</a:t>
            </a:r>
            <a:endParaRPr lang="en-US" sz="1900" dirty="0"/>
          </a:p>
        </p:txBody>
      </p:sp>
      <p:sp>
        <p:nvSpPr>
          <p:cNvPr id="19" name="Text 17">
            <a:extLst>
              <a:ext uri="{FF2B5EF4-FFF2-40B4-BE49-F238E27FC236}">
                <a16:creationId xmlns:a16="http://schemas.microsoft.com/office/drawing/2014/main" id="{51BEA714-3B5A-29AF-E767-23F59B11331F}"/>
              </a:ext>
            </a:extLst>
          </p:cNvPr>
          <p:cNvSpPr/>
          <p:nvPr/>
        </p:nvSpPr>
        <p:spPr>
          <a:xfrm>
            <a:off x="2772181" y="5547957"/>
            <a:ext cx="196000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POST</a:t>
            </a:r>
            <a:endParaRPr lang="en-US" sz="1900" dirty="0"/>
          </a:p>
        </p:txBody>
      </p:sp>
      <p:sp>
        <p:nvSpPr>
          <p:cNvPr id="20" name="Text 18">
            <a:extLst>
              <a:ext uri="{FF2B5EF4-FFF2-40B4-BE49-F238E27FC236}">
                <a16:creationId xmlns:a16="http://schemas.microsoft.com/office/drawing/2014/main" id="{41EAFC3A-A295-98F3-B40F-457430D29627}"/>
              </a:ext>
            </a:extLst>
          </p:cNvPr>
          <p:cNvSpPr/>
          <p:nvPr/>
        </p:nvSpPr>
        <p:spPr>
          <a:xfrm>
            <a:off x="5233441" y="5547957"/>
            <a:ext cx="1963817" cy="118514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Créer une nouvelle réservation</a:t>
            </a:r>
            <a:endParaRPr lang="en-US" sz="1900" dirty="0"/>
          </a:p>
        </p:txBody>
      </p:sp>
      <p:sp>
        <p:nvSpPr>
          <p:cNvPr id="38" name="Text 8">
            <a:extLst>
              <a:ext uri="{FF2B5EF4-FFF2-40B4-BE49-F238E27FC236}">
                <a16:creationId xmlns:a16="http://schemas.microsoft.com/office/drawing/2014/main" id="{F1637DF1-AEC8-1DE5-C8D3-9B978B0EC120}"/>
              </a:ext>
            </a:extLst>
          </p:cNvPr>
          <p:cNvSpPr/>
          <p:nvPr/>
        </p:nvSpPr>
        <p:spPr>
          <a:xfrm>
            <a:off x="307111" y="3344825"/>
            <a:ext cx="1963817"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/reservations</a:t>
            </a:r>
            <a:endParaRPr lang="en-US" sz="1900" dirty="0"/>
          </a:p>
        </p:txBody>
      </p:sp>
      <p:sp>
        <p:nvSpPr>
          <p:cNvPr id="23" name="ZoneTexte 22">
            <a:extLst>
              <a:ext uri="{FF2B5EF4-FFF2-40B4-BE49-F238E27FC236}">
                <a16:creationId xmlns:a16="http://schemas.microsoft.com/office/drawing/2014/main" id="{50A200EA-95BB-530E-C78C-37EC842CC67B}"/>
              </a:ext>
            </a:extLst>
          </p:cNvPr>
          <p:cNvSpPr txBox="1"/>
          <p:nvPr/>
        </p:nvSpPr>
        <p:spPr>
          <a:xfrm>
            <a:off x="59461" y="1583492"/>
            <a:ext cx="7158385" cy="677108"/>
          </a:xfrm>
          <a:prstGeom prst="rect">
            <a:avLst/>
          </a:prstGeom>
          <a:noFill/>
        </p:spPr>
        <p:txBody>
          <a:bodyPr wrap="square" rtlCol="0">
            <a:spAutoFit/>
          </a:bodyPr>
          <a:lstStyle/>
          <a:p>
            <a:pPr algn="just"/>
            <a:r>
              <a:rPr lang="fr-FR" sz="1900" dirty="0">
                <a:solidFill>
                  <a:srgbClr val="CFD0D8"/>
                </a:solidFill>
                <a:latin typeface="Roboto" pitchFamily="34" charset="0"/>
                <a:ea typeface="Roboto" pitchFamily="34" charset="-122"/>
                <a:cs typeface="Roboto" pitchFamily="34" charset="-120"/>
              </a:rPr>
              <a:t>Nous avons implementer plusieurs Endpoints parmis lesquels nous citerons quelques uns.</a:t>
            </a:r>
            <a:endParaRPr lang="fr-BF" sz="1900" dirty="0">
              <a:solidFill>
                <a:srgbClr val="CFD0D8"/>
              </a:solidFill>
              <a:latin typeface="Roboto" pitchFamily="34" charset="0"/>
              <a:ea typeface="Roboto" pitchFamily="34" charset="-122"/>
              <a:cs typeface="Roboto" pitchFamily="34" charset="-120"/>
            </a:endParaRPr>
          </a:p>
        </p:txBody>
      </p:sp>
      <p:pic>
        <p:nvPicPr>
          <p:cNvPr id="25" name="Image 24">
            <a:extLst>
              <a:ext uri="{FF2B5EF4-FFF2-40B4-BE49-F238E27FC236}">
                <a16:creationId xmlns:a16="http://schemas.microsoft.com/office/drawing/2014/main" id="{381E50A3-896A-1FC6-D845-2775671492AF}"/>
              </a:ext>
            </a:extLst>
          </p:cNvPr>
          <p:cNvPicPr>
            <a:picLocks noChangeAspect="1"/>
          </p:cNvPicPr>
          <p:nvPr/>
        </p:nvPicPr>
        <p:blipFill>
          <a:blip r:embed="rId4"/>
          <a:stretch>
            <a:fillRect/>
          </a:stretch>
        </p:blipFill>
        <p:spPr>
          <a:xfrm>
            <a:off x="7315200" y="1583492"/>
            <a:ext cx="7252981" cy="5305348"/>
          </a:xfrm>
          <a:prstGeom prst="rect">
            <a:avLst/>
          </a:prstGeom>
        </p:spPr>
      </p:pic>
      <p:sp>
        <p:nvSpPr>
          <p:cNvPr id="28" name="Rectangle 27">
            <a:extLst>
              <a:ext uri="{FF2B5EF4-FFF2-40B4-BE49-F238E27FC236}">
                <a16:creationId xmlns:a16="http://schemas.microsoft.com/office/drawing/2014/main" id="{76C7ABB0-D794-638B-A6C2-2660537DC108}"/>
              </a:ext>
            </a:extLst>
          </p:cNvPr>
          <p:cNvSpPr/>
          <p:nvPr/>
        </p:nvSpPr>
        <p:spPr>
          <a:xfrm>
            <a:off x="59461" y="1583492"/>
            <a:ext cx="7098079" cy="530534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F"/>
          </a:p>
        </p:txBody>
      </p:sp>
    </p:spTree>
    <p:extLst>
      <p:ext uri="{BB962C8B-B14F-4D97-AF65-F5344CB8AC3E}">
        <p14:creationId xmlns:p14="http://schemas.microsoft.com/office/powerpoint/2010/main" val="1755067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Shape 15">
            <a:extLst>
              <a:ext uri="{FF2B5EF4-FFF2-40B4-BE49-F238E27FC236}">
                <a16:creationId xmlns:a16="http://schemas.microsoft.com/office/drawing/2014/main" id="{37421193-8D60-D0A2-0A8E-F65D73365539}"/>
              </a:ext>
            </a:extLst>
          </p:cNvPr>
          <p:cNvSpPr/>
          <p:nvPr/>
        </p:nvSpPr>
        <p:spPr>
          <a:xfrm>
            <a:off x="6319302" y="7197128"/>
            <a:ext cx="395168" cy="395168"/>
          </a:xfrm>
          <a:prstGeom prst="roundRect">
            <a:avLst>
              <a:gd name="adj" fmla="val 2314"/>
            </a:avLst>
          </a:prstGeom>
          <a:solidFill>
            <a:srgbClr val="F8ECE4"/>
          </a:solidFill>
          <a:ln w="7620">
            <a:solidFill>
              <a:srgbClr val="151617"/>
            </a:solidFill>
            <a:prstDash val="solid"/>
          </a:ln>
        </p:spPr>
      </p:sp>
      <p:pic>
        <p:nvPicPr>
          <p:cNvPr id="5" name="Image 0" descr="preencoded.png">
            <a:extLst>
              <a:ext uri="{FF2B5EF4-FFF2-40B4-BE49-F238E27FC236}">
                <a16:creationId xmlns:a16="http://schemas.microsoft.com/office/drawing/2014/main" id="{CDD7EB20-3AC3-2614-79A0-EFCBB2EE8024}"/>
              </a:ext>
            </a:extLst>
          </p:cNvPr>
          <p:cNvPicPr>
            <a:picLocks noChangeAspect="1"/>
          </p:cNvPicPr>
          <p:nvPr/>
        </p:nvPicPr>
        <p:blipFill>
          <a:blip r:embed="rId3"/>
          <a:stretch>
            <a:fillRect/>
          </a:stretch>
        </p:blipFill>
        <p:spPr>
          <a:xfrm>
            <a:off x="0" y="0"/>
            <a:ext cx="14630400" cy="8229600"/>
          </a:xfrm>
          <a:prstGeom prst="rect">
            <a:avLst/>
          </a:prstGeom>
        </p:spPr>
      </p:pic>
      <p:sp>
        <p:nvSpPr>
          <p:cNvPr id="6" name="Shape 0">
            <a:extLst>
              <a:ext uri="{FF2B5EF4-FFF2-40B4-BE49-F238E27FC236}">
                <a16:creationId xmlns:a16="http://schemas.microsoft.com/office/drawing/2014/main" id="{B6404CDF-6AF7-C14B-0F18-A28E2EFEA040}"/>
              </a:ext>
            </a:extLst>
          </p:cNvPr>
          <p:cNvSpPr/>
          <p:nvPr/>
        </p:nvSpPr>
        <p:spPr>
          <a:xfrm>
            <a:off x="0" y="0"/>
            <a:ext cx="14630400" cy="8229600"/>
          </a:xfrm>
          <a:prstGeom prst="rect">
            <a:avLst/>
          </a:prstGeom>
          <a:solidFill>
            <a:schemeClr val="bg2">
              <a:lumMod val="25000"/>
              <a:alpha val="75000"/>
            </a:schemeClr>
          </a:solidFill>
          <a:ln/>
        </p:spPr>
      </p:sp>
      <p:pic>
        <p:nvPicPr>
          <p:cNvPr id="7" name="Image 0" descr="preencoded.png">
            <a:extLst>
              <a:ext uri="{FF2B5EF4-FFF2-40B4-BE49-F238E27FC236}">
                <a16:creationId xmlns:a16="http://schemas.microsoft.com/office/drawing/2014/main" id="{17064C8D-B465-FC42-610C-4915C2EE49B4}"/>
              </a:ext>
            </a:extLst>
          </p:cNvPr>
          <p:cNvPicPr>
            <a:picLocks noChangeAspect="1"/>
          </p:cNvPicPr>
          <p:nvPr/>
        </p:nvPicPr>
        <p:blipFill>
          <a:blip r:embed="rId3"/>
          <a:stretch>
            <a:fillRect/>
          </a:stretch>
        </p:blipFill>
        <p:spPr>
          <a:xfrm>
            <a:off x="0" y="0"/>
            <a:ext cx="14630400" cy="8229600"/>
          </a:xfrm>
          <a:prstGeom prst="rect">
            <a:avLst/>
          </a:prstGeom>
        </p:spPr>
      </p:pic>
      <p:sp>
        <p:nvSpPr>
          <p:cNvPr id="8" name="Shape 0">
            <a:extLst>
              <a:ext uri="{FF2B5EF4-FFF2-40B4-BE49-F238E27FC236}">
                <a16:creationId xmlns:a16="http://schemas.microsoft.com/office/drawing/2014/main" id="{45DC3AFA-3068-993A-771D-3C25CF86549C}"/>
              </a:ext>
            </a:extLst>
          </p:cNvPr>
          <p:cNvSpPr/>
          <p:nvPr/>
        </p:nvSpPr>
        <p:spPr>
          <a:xfrm>
            <a:off x="0" y="-31215"/>
            <a:ext cx="14630400" cy="8229600"/>
          </a:xfrm>
          <a:prstGeom prst="rect">
            <a:avLst/>
          </a:prstGeom>
          <a:solidFill>
            <a:schemeClr val="bg2">
              <a:lumMod val="25000"/>
              <a:alpha val="75000"/>
            </a:schemeClr>
          </a:solidFill>
          <a:ln/>
        </p:spPr>
        <p:txBody>
          <a:bodyPr/>
          <a:lstStyle/>
          <a:p>
            <a:endParaRPr lang="fr-FR" dirty="0"/>
          </a:p>
        </p:txBody>
      </p:sp>
      <p:sp>
        <p:nvSpPr>
          <p:cNvPr id="9" name="Text 2">
            <a:extLst>
              <a:ext uri="{FF2B5EF4-FFF2-40B4-BE49-F238E27FC236}">
                <a16:creationId xmlns:a16="http://schemas.microsoft.com/office/drawing/2014/main" id="{3BB3163D-6C62-36B0-C68C-1096B0EC0E9E}"/>
              </a:ext>
            </a:extLst>
          </p:cNvPr>
          <p:cNvSpPr/>
          <p:nvPr/>
        </p:nvSpPr>
        <p:spPr>
          <a:xfrm>
            <a:off x="6101119" y="98032"/>
            <a:ext cx="7914561" cy="1097756"/>
          </a:xfrm>
          <a:prstGeom prst="rect">
            <a:avLst/>
          </a:prstGeom>
          <a:noFill/>
          <a:ln/>
        </p:spPr>
        <p:txBody>
          <a:bodyPr wrap="square" lIns="0" tIns="0" rIns="0" bIns="0" rtlCol="0" anchor="t"/>
          <a:lstStyle/>
          <a:p>
            <a:pPr>
              <a:lnSpc>
                <a:spcPts val="4300"/>
              </a:lnSpc>
            </a:pPr>
            <a:r>
              <a:rPr lang="en-US" sz="4200" dirty="0">
                <a:solidFill>
                  <a:srgbClr val="F2F0F4"/>
                </a:solidFill>
                <a:latin typeface="Montserrat" pitchFamily="34" charset="0"/>
              </a:rPr>
              <a:t>Étape 3 : </a:t>
            </a:r>
            <a:r>
              <a:rPr lang="fr-FR" sz="4200" dirty="0">
                <a:solidFill>
                  <a:srgbClr val="F2F0F4"/>
                </a:solidFill>
                <a:latin typeface="Montserrat" pitchFamily="34" charset="0"/>
              </a:rPr>
              <a:t>Développement de l'Application Flask</a:t>
            </a:r>
            <a:endParaRPr lang="fr-BF" sz="4200" dirty="0">
              <a:solidFill>
                <a:srgbClr val="F2F0F4"/>
              </a:solidFill>
              <a:latin typeface="Montserrat" pitchFamily="34" charset="0"/>
            </a:endParaRPr>
          </a:p>
          <a:p>
            <a:pPr marL="0" indent="0">
              <a:lnSpc>
                <a:spcPts val="4300"/>
              </a:lnSpc>
              <a:buNone/>
            </a:pPr>
            <a:endParaRPr lang="en-US" sz="3450" dirty="0">
              <a:solidFill>
                <a:schemeClr val="bg1"/>
              </a:solidFill>
            </a:endParaRPr>
          </a:p>
        </p:txBody>
      </p:sp>
      <p:sp>
        <p:nvSpPr>
          <p:cNvPr id="10" name="Shape 3">
            <a:extLst>
              <a:ext uri="{FF2B5EF4-FFF2-40B4-BE49-F238E27FC236}">
                <a16:creationId xmlns:a16="http://schemas.microsoft.com/office/drawing/2014/main" id="{C09C3655-A7CC-DA4E-5F50-8DC6826CF9F6}"/>
              </a:ext>
            </a:extLst>
          </p:cNvPr>
          <p:cNvSpPr/>
          <p:nvPr/>
        </p:nvSpPr>
        <p:spPr>
          <a:xfrm>
            <a:off x="6353054" y="2680215"/>
            <a:ext cx="110133" cy="3674865"/>
          </a:xfrm>
          <a:prstGeom prst="roundRect">
            <a:avLst>
              <a:gd name="adj" fmla="val 40000"/>
            </a:avLst>
          </a:prstGeom>
          <a:solidFill>
            <a:srgbClr val="000000">
              <a:alpha val="8000"/>
            </a:srgbClr>
          </a:solidFill>
          <a:ln>
            <a:solidFill>
              <a:schemeClr val="bg1"/>
            </a:solidFill>
          </a:ln>
        </p:spPr>
      </p:sp>
      <p:sp>
        <p:nvSpPr>
          <p:cNvPr id="11" name="Shape 4">
            <a:extLst>
              <a:ext uri="{FF2B5EF4-FFF2-40B4-BE49-F238E27FC236}">
                <a16:creationId xmlns:a16="http://schemas.microsoft.com/office/drawing/2014/main" id="{9C9CA644-DF3D-FBAB-8A98-119BCDE75A80}"/>
              </a:ext>
            </a:extLst>
          </p:cNvPr>
          <p:cNvSpPr/>
          <p:nvPr/>
        </p:nvSpPr>
        <p:spPr>
          <a:xfrm>
            <a:off x="6539210" y="3063835"/>
            <a:ext cx="614720" cy="22860"/>
          </a:xfrm>
          <a:prstGeom prst="roundRect">
            <a:avLst>
              <a:gd name="adj" fmla="val 40000"/>
            </a:avLst>
          </a:prstGeom>
          <a:solidFill>
            <a:srgbClr val="151617"/>
          </a:solidFill>
          <a:ln>
            <a:solidFill>
              <a:schemeClr val="bg1"/>
            </a:solidFill>
          </a:ln>
        </p:spPr>
      </p:sp>
      <p:sp>
        <p:nvSpPr>
          <p:cNvPr id="12" name="Shape 5">
            <a:extLst>
              <a:ext uri="{FF2B5EF4-FFF2-40B4-BE49-F238E27FC236}">
                <a16:creationId xmlns:a16="http://schemas.microsoft.com/office/drawing/2014/main" id="{F282EA22-99D6-2D25-C529-1BC366B2B2E8}"/>
              </a:ext>
            </a:extLst>
          </p:cNvPr>
          <p:cNvSpPr/>
          <p:nvPr/>
        </p:nvSpPr>
        <p:spPr>
          <a:xfrm>
            <a:off x="6166902" y="2877741"/>
            <a:ext cx="395168" cy="395168"/>
          </a:xfrm>
          <a:prstGeom prst="roundRect">
            <a:avLst>
              <a:gd name="adj" fmla="val 2314"/>
            </a:avLst>
          </a:prstGeom>
          <a:solidFill>
            <a:srgbClr val="F8ECE4"/>
          </a:solidFill>
          <a:ln w="7620">
            <a:solidFill>
              <a:srgbClr val="151617"/>
            </a:solidFill>
            <a:prstDash val="solid"/>
          </a:ln>
        </p:spPr>
      </p:sp>
      <p:sp>
        <p:nvSpPr>
          <p:cNvPr id="13" name="Text 6">
            <a:extLst>
              <a:ext uri="{FF2B5EF4-FFF2-40B4-BE49-F238E27FC236}">
                <a16:creationId xmlns:a16="http://schemas.microsoft.com/office/drawing/2014/main" id="{7694A2D5-AA82-CF5B-5500-B6D0940447BA}"/>
              </a:ext>
            </a:extLst>
          </p:cNvPr>
          <p:cNvSpPr/>
          <p:nvPr/>
        </p:nvSpPr>
        <p:spPr>
          <a:xfrm>
            <a:off x="6309420" y="2943582"/>
            <a:ext cx="110133"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ea typeface="Montserrat" pitchFamily="34" charset="-122"/>
                <a:cs typeface="Montserrat" pitchFamily="34" charset="-120"/>
              </a:rPr>
              <a:t>1</a:t>
            </a:r>
            <a:endParaRPr lang="en-US" sz="2050" dirty="0"/>
          </a:p>
        </p:txBody>
      </p:sp>
      <p:sp>
        <p:nvSpPr>
          <p:cNvPr id="14" name="Text 7">
            <a:extLst>
              <a:ext uri="{FF2B5EF4-FFF2-40B4-BE49-F238E27FC236}">
                <a16:creationId xmlns:a16="http://schemas.microsoft.com/office/drawing/2014/main" id="{B5320100-92C6-0EEA-4796-6B2A7F4B771E}"/>
              </a:ext>
            </a:extLst>
          </p:cNvPr>
          <p:cNvSpPr/>
          <p:nvPr/>
        </p:nvSpPr>
        <p:spPr>
          <a:xfrm>
            <a:off x="7330559" y="2855834"/>
            <a:ext cx="4053720" cy="230862"/>
          </a:xfrm>
          <a:prstGeom prst="rect">
            <a:avLst/>
          </a:prstGeom>
          <a:noFill/>
          <a:ln/>
        </p:spPr>
        <p:txBody>
          <a:bodyPr wrap="none" lIns="0" tIns="0" rIns="0" bIns="0" rtlCol="0" anchor="t"/>
          <a:lstStyle/>
          <a:p>
            <a:pPr marL="0" indent="0" algn="l">
              <a:lnSpc>
                <a:spcPts val="2150"/>
              </a:lnSpc>
              <a:buNone/>
            </a:pPr>
            <a:r>
              <a:rPr lang="fr-FR" sz="1700" b="1" dirty="0">
                <a:solidFill>
                  <a:schemeClr val="bg1"/>
                </a:solidFill>
                <a:latin typeface="Montserrat" pitchFamily="34" charset="0"/>
              </a:rPr>
              <a:t>Présentation</a:t>
            </a:r>
            <a:r>
              <a:rPr lang="en-US" sz="1700" b="1" dirty="0">
                <a:solidFill>
                  <a:schemeClr val="bg1"/>
                </a:solidFill>
                <a:latin typeface="Montserrat" pitchFamily="34" charset="0"/>
              </a:rPr>
              <a:t> de Postman</a:t>
            </a:r>
            <a:endParaRPr lang="en-US" sz="1700" dirty="0">
              <a:solidFill>
                <a:schemeClr val="bg1"/>
              </a:solidFill>
            </a:endParaRPr>
          </a:p>
        </p:txBody>
      </p:sp>
      <p:pic>
        <p:nvPicPr>
          <p:cNvPr id="23" name="Image 1" descr="preencoded.png">
            <a:extLst>
              <a:ext uri="{FF2B5EF4-FFF2-40B4-BE49-F238E27FC236}">
                <a16:creationId xmlns:a16="http://schemas.microsoft.com/office/drawing/2014/main" id="{42A944B2-8873-851F-F0E9-9BA2C60577F5}"/>
              </a:ext>
            </a:extLst>
          </p:cNvPr>
          <p:cNvPicPr>
            <a:picLocks noChangeAspect="1"/>
          </p:cNvPicPr>
          <p:nvPr/>
        </p:nvPicPr>
        <p:blipFill>
          <a:blip r:embed="rId4"/>
          <a:stretch>
            <a:fillRect/>
          </a:stretch>
        </p:blipFill>
        <p:spPr>
          <a:xfrm>
            <a:off x="0" y="0"/>
            <a:ext cx="5486400" cy="8229600"/>
          </a:xfrm>
          <a:prstGeom prst="rect">
            <a:avLst/>
          </a:prstGeom>
        </p:spPr>
      </p:pic>
      <p:sp>
        <p:nvSpPr>
          <p:cNvPr id="24" name="Text 2">
            <a:extLst>
              <a:ext uri="{FF2B5EF4-FFF2-40B4-BE49-F238E27FC236}">
                <a16:creationId xmlns:a16="http://schemas.microsoft.com/office/drawing/2014/main" id="{B5008EAA-D4BA-DE8B-3405-BACDA3163486}"/>
              </a:ext>
            </a:extLst>
          </p:cNvPr>
          <p:cNvSpPr/>
          <p:nvPr/>
        </p:nvSpPr>
        <p:spPr>
          <a:xfrm>
            <a:off x="6309420" y="1484145"/>
            <a:ext cx="7415927" cy="790099"/>
          </a:xfrm>
          <a:prstGeom prst="rect">
            <a:avLst/>
          </a:prstGeom>
          <a:noFill/>
          <a:ln/>
        </p:spPr>
        <p:txBody>
          <a:bodyPr wrap="square" lIns="0" tIns="0" rIns="0" bIns="0" rtlCol="0" anchor="t"/>
          <a:lstStyle/>
          <a:p>
            <a:pPr marL="0" indent="0">
              <a:lnSpc>
                <a:spcPts val="3100"/>
              </a:lnSpc>
              <a:buNone/>
            </a:pPr>
            <a:r>
              <a:rPr lang="en-US" sz="1700" b="1" dirty="0">
                <a:solidFill>
                  <a:schemeClr val="bg1"/>
                </a:solidFill>
                <a:latin typeface="Montserrat" pitchFamily="34" charset="0"/>
              </a:rPr>
              <a:t>Nous allons construire une API Flask pour gérer les réservations d'hôtel.</a:t>
            </a:r>
          </a:p>
        </p:txBody>
      </p:sp>
      <p:sp>
        <p:nvSpPr>
          <p:cNvPr id="25" name="Shape 9">
            <a:extLst>
              <a:ext uri="{FF2B5EF4-FFF2-40B4-BE49-F238E27FC236}">
                <a16:creationId xmlns:a16="http://schemas.microsoft.com/office/drawing/2014/main" id="{F2C844C8-7E13-B815-12BB-F7B049049781}"/>
              </a:ext>
            </a:extLst>
          </p:cNvPr>
          <p:cNvSpPr/>
          <p:nvPr/>
        </p:nvSpPr>
        <p:spPr>
          <a:xfrm>
            <a:off x="6824907" y="3798183"/>
            <a:ext cx="614720" cy="22860"/>
          </a:xfrm>
          <a:prstGeom prst="roundRect">
            <a:avLst>
              <a:gd name="adj" fmla="val 40000"/>
            </a:avLst>
          </a:prstGeom>
          <a:solidFill>
            <a:srgbClr val="151617"/>
          </a:solidFill>
          <a:ln>
            <a:solidFill>
              <a:schemeClr val="bg1"/>
            </a:solidFill>
          </a:ln>
        </p:spPr>
      </p:sp>
      <p:sp>
        <p:nvSpPr>
          <p:cNvPr id="26" name="Text 11">
            <a:extLst>
              <a:ext uri="{FF2B5EF4-FFF2-40B4-BE49-F238E27FC236}">
                <a16:creationId xmlns:a16="http://schemas.microsoft.com/office/drawing/2014/main" id="{43211CCB-CD14-B3EE-0CAB-4DE179E63105}"/>
              </a:ext>
            </a:extLst>
          </p:cNvPr>
          <p:cNvSpPr/>
          <p:nvPr/>
        </p:nvSpPr>
        <p:spPr>
          <a:xfrm>
            <a:off x="6443985" y="3677930"/>
            <a:ext cx="160139" cy="263485"/>
          </a:xfrm>
          <a:prstGeom prst="rect">
            <a:avLst/>
          </a:prstGeom>
          <a:noFill/>
          <a:ln/>
        </p:spPr>
        <p:txBody>
          <a:bodyPr wrap="none" lIns="0" tIns="0" rIns="0" bIns="0" rtlCol="0" anchor="t"/>
          <a:lstStyle/>
          <a:p>
            <a:pPr marL="0" indent="0" algn="ctr">
              <a:lnSpc>
                <a:spcPts val="2050"/>
              </a:lnSpc>
              <a:buNone/>
            </a:pPr>
            <a:endParaRPr lang="en-US" sz="2050" dirty="0">
              <a:ln w="0"/>
              <a:effectLst>
                <a:outerShdw blurRad="38100" dist="19050" dir="2700000" algn="tl" rotWithShape="0">
                  <a:schemeClr val="dk1">
                    <a:alpha val="40000"/>
                  </a:schemeClr>
                </a:outerShdw>
              </a:effectLst>
            </a:endParaRPr>
          </a:p>
        </p:txBody>
      </p:sp>
      <p:sp>
        <p:nvSpPr>
          <p:cNvPr id="27" name="Text 12">
            <a:extLst>
              <a:ext uri="{FF2B5EF4-FFF2-40B4-BE49-F238E27FC236}">
                <a16:creationId xmlns:a16="http://schemas.microsoft.com/office/drawing/2014/main" id="{604E8195-AE6F-E261-EC73-2AD2198E5D9F}"/>
              </a:ext>
            </a:extLst>
          </p:cNvPr>
          <p:cNvSpPr/>
          <p:nvPr/>
        </p:nvSpPr>
        <p:spPr>
          <a:xfrm>
            <a:off x="7490128" y="3590181"/>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Configuration de Postman</a:t>
            </a:r>
            <a:endParaRPr lang="en-US" sz="1700" dirty="0">
              <a:solidFill>
                <a:schemeClr val="bg1"/>
              </a:solidFill>
            </a:endParaRPr>
          </a:p>
        </p:txBody>
      </p:sp>
      <p:sp>
        <p:nvSpPr>
          <p:cNvPr id="40" name="Shape 4">
            <a:extLst>
              <a:ext uri="{FF2B5EF4-FFF2-40B4-BE49-F238E27FC236}">
                <a16:creationId xmlns:a16="http://schemas.microsoft.com/office/drawing/2014/main" id="{45D0E03F-6C7C-4B5A-ABD4-D23D0778886A}"/>
              </a:ext>
            </a:extLst>
          </p:cNvPr>
          <p:cNvSpPr/>
          <p:nvPr/>
        </p:nvSpPr>
        <p:spPr>
          <a:xfrm>
            <a:off x="6573272" y="4431855"/>
            <a:ext cx="614720" cy="22860"/>
          </a:xfrm>
          <a:prstGeom prst="roundRect">
            <a:avLst>
              <a:gd name="adj" fmla="val 40000"/>
            </a:avLst>
          </a:prstGeom>
          <a:solidFill>
            <a:srgbClr val="151617"/>
          </a:solidFill>
          <a:ln>
            <a:solidFill>
              <a:schemeClr val="bg1"/>
            </a:solidFill>
          </a:ln>
        </p:spPr>
      </p:sp>
      <p:sp>
        <p:nvSpPr>
          <p:cNvPr id="41" name="Shape 5">
            <a:extLst>
              <a:ext uri="{FF2B5EF4-FFF2-40B4-BE49-F238E27FC236}">
                <a16:creationId xmlns:a16="http://schemas.microsoft.com/office/drawing/2014/main" id="{D0431D65-8E0D-40E5-946C-4508F5D60493}"/>
              </a:ext>
            </a:extLst>
          </p:cNvPr>
          <p:cNvSpPr/>
          <p:nvPr/>
        </p:nvSpPr>
        <p:spPr>
          <a:xfrm>
            <a:off x="6200964" y="4245761"/>
            <a:ext cx="395168" cy="395168"/>
          </a:xfrm>
          <a:prstGeom prst="roundRect">
            <a:avLst>
              <a:gd name="adj" fmla="val 2314"/>
            </a:avLst>
          </a:prstGeom>
          <a:solidFill>
            <a:srgbClr val="F8ECE4"/>
          </a:solidFill>
          <a:ln w="7620">
            <a:solidFill>
              <a:srgbClr val="151617"/>
            </a:solidFill>
            <a:prstDash val="solid"/>
          </a:ln>
        </p:spPr>
      </p:sp>
      <p:sp>
        <p:nvSpPr>
          <p:cNvPr id="42" name="Text 6">
            <a:extLst>
              <a:ext uri="{FF2B5EF4-FFF2-40B4-BE49-F238E27FC236}">
                <a16:creationId xmlns:a16="http://schemas.microsoft.com/office/drawing/2014/main" id="{B8B19B87-94AB-492A-8BB8-0E128A0FA695}"/>
              </a:ext>
            </a:extLst>
          </p:cNvPr>
          <p:cNvSpPr/>
          <p:nvPr/>
        </p:nvSpPr>
        <p:spPr>
          <a:xfrm>
            <a:off x="6343482" y="4311602"/>
            <a:ext cx="110133"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3</a:t>
            </a:r>
            <a:endParaRPr lang="en-US" sz="2050" dirty="0"/>
          </a:p>
        </p:txBody>
      </p:sp>
      <p:sp>
        <p:nvSpPr>
          <p:cNvPr id="47" name="Text 7">
            <a:extLst>
              <a:ext uri="{FF2B5EF4-FFF2-40B4-BE49-F238E27FC236}">
                <a16:creationId xmlns:a16="http://schemas.microsoft.com/office/drawing/2014/main" id="{74025DF4-60D7-4694-A87F-C231F6B83EEA}"/>
              </a:ext>
            </a:extLst>
          </p:cNvPr>
          <p:cNvSpPr/>
          <p:nvPr/>
        </p:nvSpPr>
        <p:spPr>
          <a:xfrm>
            <a:off x="7377171" y="4258329"/>
            <a:ext cx="4053720" cy="230862"/>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Création de Tests avec Postman</a:t>
            </a:r>
            <a:endParaRPr lang="en-US" sz="1700" dirty="0">
              <a:solidFill>
                <a:schemeClr val="bg1"/>
              </a:solidFill>
            </a:endParaRPr>
          </a:p>
        </p:txBody>
      </p:sp>
      <p:sp>
        <p:nvSpPr>
          <p:cNvPr id="48" name="Shape 9">
            <a:extLst>
              <a:ext uri="{FF2B5EF4-FFF2-40B4-BE49-F238E27FC236}">
                <a16:creationId xmlns:a16="http://schemas.microsoft.com/office/drawing/2014/main" id="{45A2CA3D-05FA-4EF2-9853-D4CD5327CBEC}"/>
              </a:ext>
            </a:extLst>
          </p:cNvPr>
          <p:cNvSpPr/>
          <p:nvPr/>
        </p:nvSpPr>
        <p:spPr>
          <a:xfrm>
            <a:off x="6858970" y="5090903"/>
            <a:ext cx="614720" cy="22860"/>
          </a:xfrm>
          <a:prstGeom prst="roundRect">
            <a:avLst>
              <a:gd name="adj" fmla="val 40000"/>
            </a:avLst>
          </a:prstGeom>
          <a:solidFill>
            <a:srgbClr val="151617"/>
          </a:solidFill>
          <a:ln>
            <a:solidFill>
              <a:schemeClr val="bg1"/>
            </a:solidFill>
          </a:ln>
        </p:spPr>
      </p:sp>
      <p:sp>
        <p:nvSpPr>
          <p:cNvPr id="50" name="Text 12">
            <a:extLst>
              <a:ext uri="{FF2B5EF4-FFF2-40B4-BE49-F238E27FC236}">
                <a16:creationId xmlns:a16="http://schemas.microsoft.com/office/drawing/2014/main" id="{73FDC7B8-02EB-4EAA-9DFC-4E991242D5C5}"/>
              </a:ext>
            </a:extLst>
          </p:cNvPr>
          <p:cNvSpPr/>
          <p:nvPr/>
        </p:nvSpPr>
        <p:spPr>
          <a:xfrm>
            <a:off x="7524191" y="4882901"/>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Illustration des Tests avec Postman</a:t>
            </a:r>
            <a:endParaRPr lang="en-US" sz="1700" dirty="0">
              <a:solidFill>
                <a:schemeClr val="bg1"/>
              </a:solidFill>
            </a:endParaRPr>
          </a:p>
        </p:txBody>
      </p:sp>
      <p:sp>
        <p:nvSpPr>
          <p:cNvPr id="53" name="Shape 5">
            <a:extLst>
              <a:ext uri="{FF2B5EF4-FFF2-40B4-BE49-F238E27FC236}">
                <a16:creationId xmlns:a16="http://schemas.microsoft.com/office/drawing/2014/main" id="{4534AEA7-CA23-4537-92D6-7F8D1E3E4F9F}"/>
              </a:ext>
            </a:extLst>
          </p:cNvPr>
          <p:cNvSpPr/>
          <p:nvPr/>
        </p:nvSpPr>
        <p:spPr>
          <a:xfrm>
            <a:off x="6383850" y="3632581"/>
            <a:ext cx="395168" cy="395168"/>
          </a:xfrm>
          <a:prstGeom prst="roundRect">
            <a:avLst>
              <a:gd name="adj" fmla="val 2314"/>
            </a:avLst>
          </a:prstGeom>
          <a:solidFill>
            <a:srgbClr val="F8ECE4"/>
          </a:solidFill>
          <a:ln w="7620">
            <a:solidFill>
              <a:srgbClr val="151617"/>
            </a:solidFill>
            <a:prstDash val="solid"/>
          </a:ln>
        </p:spPr>
      </p:sp>
      <p:sp>
        <p:nvSpPr>
          <p:cNvPr id="54" name="Text 6">
            <a:extLst>
              <a:ext uri="{FF2B5EF4-FFF2-40B4-BE49-F238E27FC236}">
                <a16:creationId xmlns:a16="http://schemas.microsoft.com/office/drawing/2014/main" id="{6BD05324-B619-4CCD-848C-B5E26B714EA0}"/>
              </a:ext>
            </a:extLst>
          </p:cNvPr>
          <p:cNvSpPr/>
          <p:nvPr/>
        </p:nvSpPr>
        <p:spPr>
          <a:xfrm>
            <a:off x="6526368" y="3698422"/>
            <a:ext cx="110133"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rPr>
              <a:t>2</a:t>
            </a:r>
            <a:endParaRPr lang="en-US" sz="2050" dirty="0"/>
          </a:p>
        </p:txBody>
      </p:sp>
      <p:sp>
        <p:nvSpPr>
          <p:cNvPr id="57" name="Shape 5">
            <a:extLst>
              <a:ext uri="{FF2B5EF4-FFF2-40B4-BE49-F238E27FC236}">
                <a16:creationId xmlns:a16="http://schemas.microsoft.com/office/drawing/2014/main" id="{2258FEC7-8FBC-4C81-90BC-797546D69D23}"/>
              </a:ext>
            </a:extLst>
          </p:cNvPr>
          <p:cNvSpPr/>
          <p:nvPr/>
        </p:nvSpPr>
        <p:spPr>
          <a:xfrm>
            <a:off x="6407158" y="4882267"/>
            <a:ext cx="395168" cy="395168"/>
          </a:xfrm>
          <a:prstGeom prst="roundRect">
            <a:avLst>
              <a:gd name="adj" fmla="val 2314"/>
            </a:avLst>
          </a:prstGeom>
          <a:solidFill>
            <a:srgbClr val="F8ECE4"/>
          </a:solidFill>
          <a:ln w="7620">
            <a:solidFill>
              <a:srgbClr val="151617"/>
            </a:solidFill>
            <a:prstDash val="solid"/>
          </a:ln>
        </p:spPr>
      </p:sp>
      <p:sp>
        <p:nvSpPr>
          <p:cNvPr id="58" name="Text 6">
            <a:extLst>
              <a:ext uri="{FF2B5EF4-FFF2-40B4-BE49-F238E27FC236}">
                <a16:creationId xmlns:a16="http://schemas.microsoft.com/office/drawing/2014/main" id="{8EB0F2B2-0B07-425A-81FB-4BE3CB755C12}"/>
              </a:ext>
            </a:extLst>
          </p:cNvPr>
          <p:cNvSpPr/>
          <p:nvPr/>
        </p:nvSpPr>
        <p:spPr>
          <a:xfrm>
            <a:off x="6549676" y="4948108"/>
            <a:ext cx="110133" cy="263485"/>
          </a:xfrm>
          <a:prstGeom prst="rect">
            <a:avLst/>
          </a:prstGeom>
          <a:noFill/>
          <a:ln/>
        </p:spPr>
        <p:txBody>
          <a:bodyPr wrap="none" lIns="0" tIns="0" rIns="0" bIns="0" rtlCol="0" anchor="t"/>
          <a:lstStyle/>
          <a:p>
            <a:pPr marL="0" indent="0" algn="ctr">
              <a:lnSpc>
                <a:spcPts val="2050"/>
              </a:lnSpc>
              <a:buNone/>
            </a:pPr>
            <a:r>
              <a:rPr lang="en-US" sz="2050" b="1" dirty="0"/>
              <a:t>4</a:t>
            </a:r>
          </a:p>
        </p:txBody>
      </p:sp>
      <p:sp>
        <p:nvSpPr>
          <p:cNvPr id="15" name="Shape 9">
            <a:extLst>
              <a:ext uri="{FF2B5EF4-FFF2-40B4-BE49-F238E27FC236}">
                <a16:creationId xmlns:a16="http://schemas.microsoft.com/office/drawing/2014/main" id="{ED1E6063-5A89-5BBE-10EF-88635FD0B443}"/>
              </a:ext>
            </a:extLst>
          </p:cNvPr>
          <p:cNvSpPr/>
          <p:nvPr/>
        </p:nvSpPr>
        <p:spPr>
          <a:xfrm>
            <a:off x="6680287" y="5826626"/>
            <a:ext cx="614720" cy="22860"/>
          </a:xfrm>
          <a:prstGeom prst="roundRect">
            <a:avLst>
              <a:gd name="adj" fmla="val 40000"/>
            </a:avLst>
          </a:prstGeom>
          <a:solidFill>
            <a:srgbClr val="151617"/>
          </a:solidFill>
          <a:ln>
            <a:solidFill>
              <a:schemeClr val="bg1"/>
            </a:solidFill>
          </a:ln>
        </p:spPr>
      </p:sp>
      <p:sp>
        <p:nvSpPr>
          <p:cNvPr id="16" name="Text 12">
            <a:extLst>
              <a:ext uri="{FF2B5EF4-FFF2-40B4-BE49-F238E27FC236}">
                <a16:creationId xmlns:a16="http://schemas.microsoft.com/office/drawing/2014/main" id="{E8653008-241D-4F6B-E663-16F27EDDAEA1}"/>
              </a:ext>
            </a:extLst>
          </p:cNvPr>
          <p:cNvSpPr/>
          <p:nvPr/>
        </p:nvSpPr>
        <p:spPr>
          <a:xfrm>
            <a:off x="7345508" y="5618624"/>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rPr>
              <a:t>Illustration des Tests avec Postman</a:t>
            </a:r>
            <a:endParaRPr lang="en-US" sz="1700" dirty="0">
              <a:solidFill>
                <a:schemeClr val="bg1"/>
              </a:solidFill>
            </a:endParaRPr>
          </a:p>
        </p:txBody>
      </p:sp>
      <p:sp>
        <p:nvSpPr>
          <p:cNvPr id="17" name="Shape 5">
            <a:extLst>
              <a:ext uri="{FF2B5EF4-FFF2-40B4-BE49-F238E27FC236}">
                <a16:creationId xmlns:a16="http://schemas.microsoft.com/office/drawing/2014/main" id="{C477C99A-2844-41CF-6DB5-AB83EFE906FD}"/>
              </a:ext>
            </a:extLst>
          </p:cNvPr>
          <p:cNvSpPr/>
          <p:nvPr/>
        </p:nvSpPr>
        <p:spPr>
          <a:xfrm>
            <a:off x="6228475" y="5617990"/>
            <a:ext cx="395168" cy="395168"/>
          </a:xfrm>
          <a:prstGeom prst="roundRect">
            <a:avLst>
              <a:gd name="adj" fmla="val 2314"/>
            </a:avLst>
          </a:prstGeom>
          <a:solidFill>
            <a:srgbClr val="F8ECE4"/>
          </a:solidFill>
          <a:ln w="7620">
            <a:solidFill>
              <a:srgbClr val="151617"/>
            </a:solidFill>
            <a:prstDash val="solid"/>
          </a:ln>
        </p:spPr>
      </p:sp>
      <p:sp>
        <p:nvSpPr>
          <p:cNvPr id="18" name="Text 6">
            <a:extLst>
              <a:ext uri="{FF2B5EF4-FFF2-40B4-BE49-F238E27FC236}">
                <a16:creationId xmlns:a16="http://schemas.microsoft.com/office/drawing/2014/main" id="{112AC1FD-D0EF-0794-5A96-250EEC0ABC6B}"/>
              </a:ext>
            </a:extLst>
          </p:cNvPr>
          <p:cNvSpPr/>
          <p:nvPr/>
        </p:nvSpPr>
        <p:spPr>
          <a:xfrm>
            <a:off x="6370993" y="5683831"/>
            <a:ext cx="110133" cy="263485"/>
          </a:xfrm>
          <a:prstGeom prst="rect">
            <a:avLst/>
          </a:prstGeom>
          <a:noFill/>
          <a:ln/>
        </p:spPr>
        <p:txBody>
          <a:bodyPr wrap="none" lIns="0" tIns="0" rIns="0" bIns="0" rtlCol="0" anchor="t"/>
          <a:lstStyle/>
          <a:p>
            <a:pPr marL="0" indent="0" algn="ctr">
              <a:lnSpc>
                <a:spcPts val="2050"/>
              </a:lnSpc>
              <a:buNone/>
            </a:pPr>
            <a:r>
              <a:rPr lang="en-US" sz="2050" b="1" dirty="0"/>
              <a:t>4</a:t>
            </a:r>
          </a:p>
        </p:txBody>
      </p:sp>
    </p:spTree>
    <p:extLst>
      <p:ext uri="{BB962C8B-B14F-4D97-AF65-F5344CB8AC3E}">
        <p14:creationId xmlns:p14="http://schemas.microsoft.com/office/powerpoint/2010/main" val="362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txBody>
          <a:bodyPr/>
          <a:lstStyle/>
          <a:p>
            <a:endParaRPr lang="fr-FR" dirty="0"/>
          </a:p>
        </p:txBody>
      </p:sp>
      <p:sp>
        <p:nvSpPr>
          <p:cNvPr id="7" name="Text 1">
            <a:extLst>
              <a:ext uri="{FF2B5EF4-FFF2-40B4-BE49-F238E27FC236}">
                <a16:creationId xmlns:a16="http://schemas.microsoft.com/office/drawing/2014/main" id="{5DFCA84F-442F-41C1-8489-DB7EFBDF86AF}"/>
              </a:ext>
            </a:extLst>
          </p:cNvPr>
          <p:cNvSpPr/>
          <p:nvPr/>
        </p:nvSpPr>
        <p:spPr>
          <a:xfrm>
            <a:off x="793790" y="1201222"/>
            <a:ext cx="6681311" cy="708779"/>
          </a:xfrm>
          <a:prstGeom prst="rect">
            <a:avLst/>
          </a:prstGeom>
          <a:noFill/>
          <a:ln/>
        </p:spPr>
        <p:txBody>
          <a:bodyPr wrap="none" lIns="0" tIns="0" rIns="0" bIns="0" rtlCol="0" anchor="t"/>
          <a:lstStyle/>
          <a:p>
            <a:pPr marL="0" indent="0" algn="l">
              <a:lnSpc>
                <a:spcPts val="2150"/>
              </a:lnSpc>
              <a:buNone/>
            </a:pPr>
            <a:endParaRPr lang="en-US" sz="4800" dirty="0">
              <a:solidFill>
                <a:schemeClr val="bg1"/>
              </a:solidFill>
            </a:endParaRPr>
          </a:p>
        </p:txBody>
      </p:sp>
      <p:sp>
        <p:nvSpPr>
          <p:cNvPr id="8" name="Text 1">
            <a:extLst>
              <a:ext uri="{FF2B5EF4-FFF2-40B4-BE49-F238E27FC236}">
                <a16:creationId xmlns:a16="http://schemas.microsoft.com/office/drawing/2014/main" id="{160375AE-F56B-46AB-9F1F-B1F655C4F4AF}"/>
              </a:ext>
            </a:extLst>
          </p:cNvPr>
          <p:cNvSpPr/>
          <p:nvPr/>
        </p:nvSpPr>
        <p:spPr>
          <a:xfrm>
            <a:off x="793790" y="649235"/>
            <a:ext cx="6956772" cy="771525"/>
          </a:xfrm>
          <a:prstGeom prst="rect">
            <a:avLst/>
          </a:prstGeom>
          <a:noFill/>
          <a:ln/>
        </p:spPr>
        <p:txBody>
          <a:bodyPr wrap="none" lIns="0" tIns="0" rIns="0" bIns="0" rtlCol="0" anchor="t"/>
          <a:lstStyle/>
          <a:p>
            <a:pPr>
              <a:lnSpc>
                <a:spcPts val="6050"/>
              </a:lnSpc>
            </a:pPr>
            <a:r>
              <a:rPr lang="fr-FR" sz="4550" dirty="0">
                <a:solidFill>
                  <a:srgbClr val="F98AC7"/>
                </a:solidFill>
                <a:latin typeface="Lora" pitchFamily="34" charset="0"/>
              </a:rPr>
              <a:t>Présentation</a:t>
            </a:r>
            <a:r>
              <a:rPr lang="en-US" sz="4550" dirty="0">
                <a:solidFill>
                  <a:srgbClr val="F98AC7"/>
                </a:solidFill>
                <a:latin typeface="Lora" pitchFamily="34" charset="0"/>
              </a:rPr>
              <a:t> de Postman</a:t>
            </a:r>
          </a:p>
        </p:txBody>
      </p:sp>
      <p:pic>
        <p:nvPicPr>
          <p:cNvPr id="1026" name="Picture 2" descr="Postman Logo PNG Vector (SVG) Free Download">
            <a:extLst>
              <a:ext uri="{FF2B5EF4-FFF2-40B4-BE49-F238E27FC236}">
                <a16:creationId xmlns:a16="http://schemas.microsoft.com/office/drawing/2014/main" id="{5D3A90A6-EE60-4145-981C-C3BF7833D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0387" y="2162252"/>
            <a:ext cx="3531476" cy="340297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76CE5A1-8467-4220-B624-1523592F905D}"/>
              </a:ext>
            </a:extLst>
          </p:cNvPr>
          <p:cNvSpPr txBox="1"/>
          <p:nvPr/>
        </p:nvSpPr>
        <p:spPr>
          <a:xfrm>
            <a:off x="645459" y="2461988"/>
            <a:ext cx="9018803" cy="2523768"/>
          </a:xfrm>
          <a:prstGeom prst="rect">
            <a:avLst/>
          </a:prstGeom>
          <a:noFill/>
        </p:spPr>
        <p:txBody>
          <a:bodyPr wrap="square" rtlCol="0">
            <a:spAutoFit/>
          </a:bodyPr>
          <a:lstStyle/>
          <a:p>
            <a:pPr algn="just"/>
            <a:r>
              <a:rPr lang="fr-FR" sz="2800" dirty="0">
                <a:solidFill>
                  <a:schemeClr val="bg1"/>
                </a:solidFill>
              </a:rPr>
              <a:t>Postman est un logiciel (disponible en version gratuite et payante) qui permet d'envoyer des requêtes HTTP à un serveur et d'en analyser les réponses. Il est particulièrement utile pour les développeurs d'API, car il offre une interface intuitive pour tester et déboguer leurs API</a:t>
            </a:r>
          </a:p>
          <a:p>
            <a:pPr algn="just"/>
            <a:endParaRPr lang="fr-FR" dirty="0"/>
          </a:p>
        </p:txBody>
      </p:sp>
    </p:spTree>
    <p:extLst>
      <p:ext uri="{BB962C8B-B14F-4D97-AF65-F5344CB8AC3E}">
        <p14:creationId xmlns:p14="http://schemas.microsoft.com/office/powerpoint/2010/main" val="3863347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278"/>
            <a:ext cx="14630400" cy="8229600"/>
          </a:xfrm>
          <a:prstGeom prst="rect">
            <a:avLst/>
          </a:prstGeom>
          <a:solidFill>
            <a:schemeClr val="bg2">
              <a:lumMod val="25000"/>
              <a:alpha val="75000"/>
            </a:schemeClr>
          </a:solidFill>
          <a:ln/>
        </p:spPr>
        <p:txBody>
          <a:bodyPr/>
          <a:lstStyle/>
          <a:p>
            <a:endParaRPr lang="fr-FR" dirty="0"/>
          </a:p>
        </p:txBody>
      </p:sp>
      <p:sp>
        <p:nvSpPr>
          <p:cNvPr id="7" name="Text 1">
            <a:extLst>
              <a:ext uri="{FF2B5EF4-FFF2-40B4-BE49-F238E27FC236}">
                <a16:creationId xmlns:a16="http://schemas.microsoft.com/office/drawing/2014/main" id="{5DFCA84F-442F-41C1-8489-DB7EFBDF86AF}"/>
              </a:ext>
            </a:extLst>
          </p:cNvPr>
          <p:cNvSpPr/>
          <p:nvPr/>
        </p:nvSpPr>
        <p:spPr>
          <a:xfrm>
            <a:off x="793790" y="1201222"/>
            <a:ext cx="6681311" cy="708779"/>
          </a:xfrm>
          <a:prstGeom prst="rect">
            <a:avLst/>
          </a:prstGeom>
          <a:noFill/>
          <a:ln/>
        </p:spPr>
        <p:txBody>
          <a:bodyPr wrap="none" lIns="0" tIns="0" rIns="0" bIns="0" rtlCol="0" anchor="t"/>
          <a:lstStyle/>
          <a:p>
            <a:pPr marL="0" indent="0" algn="l">
              <a:lnSpc>
                <a:spcPts val="2150"/>
              </a:lnSpc>
              <a:buNone/>
            </a:pPr>
            <a:endParaRPr lang="en-US" sz="4800" dirty="0">
              <a:solidFill>
                <a:schemeClr val="bg1"/>
              </a:solidFill>
            </a:endParaRPr>
          </a:p>
        </p:txBody>
      </p:sp>
      <p:sp>
        <p:nvSpPr>
          <p:cNvPr id="8" name="Text 1">
            <a:extLst>
              <a:ext uri="{FF2B5EF4-FFF2-40B4-BE49-F238E27FC236}">
                <a16:creationId xmlns:a16="http://schemas.microsoft.com/office/drawing/2014/main" id="{160375AE-F56B-46AB-9F1F-B1F655C4F4AF}"/>
              </a:ext>
            </a:extLst>
          </p:cNvPr>
          <p:cNvSpPr/>
          <p:nvPr/>
        </p:nvSpPr>
        <p:spPr>
          <a:xfrm>
            <a:off x="793790" y="649235"/>
            <a:ext cx="6956772" cy="771525"/>
          </a:xfrm>
          <a:prstGeom prst="rect">
            <a:avLst/>
          </a:prstGeom>
          <a:noFill/>
          <a:ln/>
        </p:spPr>
        <p:txBody>
          <a:bodyPr wrap="none" lIns="0" tIns="0" rIns="0" bIns="0" rtlCol="0" anchor="t"/>
          <a:lstStyle/>
          <a:p>
            <a:pPr>
              <a:lnSpc>
                <a:spcPts val="6050"/>
              </a:lnSpc>
            </a:pPr>
            <a:r>
              <a:rPr lang="fr-FR" sz="4550" dirty="0">
                <a:solidFill>
                  <a:srgbClr val="F98AC7"/>
                </a:solidFill>
                <a:latin typeface="Lora" pitchFamily="34" charset="0"/>
              </a:rPr>
              <a:t>Configuration</a:t>
            </a:r>
            <a:r>
              <a:rPr lang="en-US" sz="4550" dirty="0">
                <a:solidFill>
                  <a:srgbClr val="F98AC7"/>
                </a:solidFill>
                <a:latin typeface="Lora" pitchFamily="34" charset="0"/>
              </a:rPr>
              <a:t> de Postman</a:t>
            </a:r>
          </a:p>
        </p:txBody>
      </p:sp>
      <p:pic>
        <p:nvPicPr>
          <p:cNvPr id="6" name="Image 5">
            <a:extLst>
              <a:ext uri="{FF2B5EF4-FFF2-40B4-BE49-F238E27FC236}">
                <a16:creationId xmlns:a16="http://schemas.microsoft.com/office/drawing/2014/main" id="{DDD4B90F-207B-412C-871F-E031D1255189}"/>
              </a:ext>
            </a:extLst>
          </p:cNvPr>
          <p:cNvPicPr>
            <a:picLocks noChangeAspect="1"/>
          </p:cNvPicPr>
          <p:nvPr/>
        </p:nvPicPr>
        <p:blipFill>
          <a:blip r:embed="rId4"/>
          <a:stretch>
            <a:fillRect/>
          </a:stretch>
        </p:blipFill>
        <p:spPr>
          <a:xfrm>
            <a:off x="5249732" y="1654478"/>
            <a:ext cx="9380668" cy="6554843"/>
          </a:xfrm>
          <a:prstGeom prst="rect">
            <a:avLst/>
          </a:prstGeom>
        </p:spPr>
      </p:pic>
      <p:sp>
        <p:nvSpPr>
          <p:cNvPr id="9" name="ZoneTexte 8">
            <a:extLst>
              <a:ext uri="{FF2B5EF4-FFF2-40B4-BE49-F238E27FC236}">
                <a16:creationId xmlns:a16="http://schemas.microsoft.com/office/drawing/2014/main" id="{85547D0A-4955-4A55-9346-7155545BECA4}"/>
              </a:ext>
            </a:extLst>
          </p:cNvPr>
          <p:cNvSpPr txBox="1"/>
          <p:nvPr/>
        </p:nvSpPr>
        <p:spPr>
          <a:xfrm>
            <a:off x="-51992" y="1654479"/>
            <a:ext cx="5301723" cy="6524863"/>
          </a:xfrm>
          <a:prstGeom prst="rect">
            <a:avLst/>
          </a:prstGeom>
          <a:noFill/>
        </p:spPr>
        <p:txBody>
          <a:bodyPr wrap="square" rtlCol="0">
            <a:spAutoFit/>
          </a:bodyPr>
          <a:lstStyle/>
          <a:p>
            <a:pPr marL="342900" indent="-342900" algn="just">
              <a:buFont typeface="Wingdings" panose="05000000000000000000" pitchFamily="2" charset="2"/>
              <a:buChar char="q"/>
            </a:pPr>
            <a:r>
              <a:rPr lang="fr-FR" sz="2200" dirty="0">
                <a:solidFill>
                  <a:schemeClr val="bg1"/>
                </a:solidFill>
              </a:rPr>
              <a:t>URL de base : Indiquez l'adresse de votre serveur Flask (par exemple : </a:t>
            </a:r>
            <a:r>
              <a:rPr lang="fr-FR" sz="2200" dirty="0">
                <a:solidFill>
                  <a:schemeClr val="bg1"/>
                </a:solidFill>
                <a:hlinkClick r:id="rId5"/>
              </a:rPr>
              <a:t>http://127.0.0.1:5000</a:t>
            </a:r>
            <a:r>
              <a:rPr lang="fr-FR" sz="2200" dirty="0">
                <a:solidFill>
                  <a:schemeClr val="bg1"/>
                </a:solidFill>
              </a:rPr>
              <a:t>).</a:t>
            </a:r>
          </a:p>
          <a:p>
            <a:pPr algn="just"/>
            <a:endParaRPr lang="fr-FR" sz="2200" dirty="0">
              <a:solidFill>
                <a:schemeClr val="bg1"/>
              </a:solidFill>
            </a:endParaRPr>
          </a:p>
          <a:p>
            <a:pPr marL="342900" indent="-342900" algn="just">
              <a:buFont typeface="Wingdings" panose="05000000000000000000" pitchFamily="2" charset="2"/>
              <a:buChar char="q"/>
            </a:pPr>
            <a:r>
              <a:rPr lang="fr-FR" sz="2200" dirty="0">
                <a:solidFill>
                  <a:schemeClr val="bg1"/>
                </a:solidFill>
              </a:rPr>
              <a:t>Méthodes HTTP: Choisissez la méthode appropriée (GET, POST, PUT, DELETE) en fonction de l'action que vous souhaitez effectuer sur l'API.</a:t>
            </a:r>
          </a:p>
          <a:p>
            <a:pPr algn="just"/>
            <a:endParaRPr lang="fr-FR" sz="2200" dirty="0">
              <a:solidFill>
                <a:schemeClr val="bg1"/>
              </a:solidFill>
            </a:endParaRPr>
          </a:p>
          <a:p>
            <a:pPr marL="342900" indent="-342900" algn="just">
              <a:buFont typeface="Wingdings" panose="05000000000000000000" pitchFamily="2" charset="2"/>
              <a:buChar char="q"/>
            </a:pPr>
            <a:r>
              <a:rPr lang="fr-FR" sz="2200" dirty="0">
                <a:solidFill>
                  <a:schemeClr val="bg1"/>
                </a:solidFill>
              </a:rPr>
              <a:t>Headers: Ajoutez les en-têtes HTTP nécessaires, tels que le type de contenu (Content-Type) ou les clés d'authentification.</a:t>
            </a:r>
          </a:p>
          <a:p>
            <a:pPr algn="just"/>
            <a:endParaRPr lang="fr-FR" sz="2200" dirty="0">
              <a:solidFill>
                <a:schemeClr val="bg1"/>
              </a:solidFill>
            </a:endParaRPr>
          </a:p>
          <a:p>
            <a:pPr marL="342900" indent="-342900" algn="just">
              <a:buFont typeface="Wingdings" panose="05000000000000000000" pitchFamily="2" charset="2"/>
              <a:buChar char="q"/>
            </a:pPr>
            <a:r>
              <a:rPr lang="fr-FR" sz="2200" dirty="0">
                <a:solidFill>
                  <a:schemeClr val="bg1"/>
                </a:solidFill>
              </a:rPr>
              <a:t>Body: Si la requête nécessite des données à envoyer au serveur (par exemple, pour créer une nouvelle ressource), renseignez le corps de la requête dans le format approprié (JSON, XML, etc.).</a:t>
            </a:r>
          </a:p>
        </p:txBody>
      </p:sp>
    </p:spTree>
    <p:extLst>
      <p:ext uri="{BB962C8B-B14F-4D97-AF65-F5344CB8AC3E}">
        <p14:creationId xmlns:p14="http://schemas.microsoft.com/office/powerpoint/2010/main" val="74419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5" name="Text 1"/>
          <p:cNvSpPr/>
          <p:nvPr/>
        </p:nvSpPr>
        <p:spPr>
          <a:xfrm>
            <a:off x="712095" y="327405"/>
            <a:ext cx="7687151" cy="650320"/>
          </a:xfrm>
          <a:prstGeom prst="rect">
            <a:avLst/>
          </a:prstGeom>
          <a:noFill/>
          <a:ln/>
        </p:spPr>
        <p:txBody>
          <a:bodyPr wrap="square" lIns="0" tIns="0" rIns="0" bIns="0" rtlCol="0" anchor="t"/>
          <a:lstStyle/>
          <a:p>
            <a:pPr marL="0" indent="0" algn="ctr">
              <a:lnSpc>
                <a:spcPts val="5100"/>
              </a:lnSpc>
              <a:buNone/>
            </a:pPr>
            <a:r>
              <a:rPr lang="en-US" sz="4200" dirty="0">
                <a:solidFill>
                  <a:srgbClr val="F2F0F4"/>
                </a:solidFill>
                <a:latin typeface="Montserrat" pitchFamily="34" charset="0"/>
              </a:rPr>
              <a:t>Plan</a:t>
            </a:r>
          </a:p>
        </p:txBody>
      </p:sp>
      <p:pic>
        <p:nvPicPr>
          <p:cNvPr id="4" name="Image 0" descr="preencoded.png">
            <a:extLst>
              <a:ext uri="{FF2B5EF4-FFF2-40B4-BE49-F238E27FC236}">
                <a16:creationId xmlns:a16="http://schemas.microsoft.com/office/drawing/2014/main" id="{19D984EE-FE23-94BD-763A-66E5BE3F042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9135062" y="3646"/>
            <a:ext cx="5495338" cy="8229600"/>
          </a:xfrm>
          <a:prstGeom prst="rect">
            <a:avLst/>
          </a:prstGeom>
        </p:spPr>
      </p:pic>
      <p:sp>
        <p:nvSpPr>
          <p:cNvPr id="23" name="Shape 3">
            <a:extLst>
              <a:ext uri="{FF2B5EF4-FFF2-40B4-BE49-F238E27FC236}">
                <a16:creationId xmlns:a16="http://schemas.microsoft.com/office/drawing/2014/main" id="{F673CA71-B88E-2514-DA3D-06D05DD7D75E}"/>
              </a:ext>
            </a:extLst>
          </p:cNvPr>
          <p:cNvSpPr/>
          <p:nvPr/>
        </p:nvSpPr>
        <p:spPr>
          <a:xfrm>
            <a:off x="843779" y="2219754"/>
            <a:ext cx="7423785" cy="797721"/>
          </a:xfrm>
          <a:prstGeom prst="roundRect">
            <a:avLst>
              <a:gd name="adj" fmla="val 7037"/>
            </a:avLst>
          </a:prstGeom>
          <a:solidFill>
            <a:schemeClr val="bg2"/>
          </a:solidFill>
          <a:ln w="15240">
            <a:solidFill>
              <a:srgbClr val="BBC2DC"/>
            </a:solidFill>
            <a:prstDash val="solid"/>
          </a:ln>
        </p:spPr>
        <p:txBody>
          <a:bodyPr/>
          <a:lstStyle/>
          <a:p>
            <a:endParaRPr lang="fr-BF" dirty="0"/>
          </a:p>
        </p:txBody>
      </p:sp>
      <p:sp>
        <p:nvSpPr>
          <p:cNvPr id="25" name="Shape 6">
            <a:extLst>
              <a:ext uri="{FF2B5EF4-FFF2-40B4-BE49-F238E27FC236}">
                <a16:creationId xmlns:a16="http://schemas.microsoft.com/office/drawing/2014/main" id="{A5E2AEAA-3DA3-9E82-1241-C0CB4C6679AC}"/>
              </a:ext>
            </a:extLst>
          </p:cNvPr>
          <p:cNvSpPr/>
          <p:nvPr/>
        </p:nvSpPr>
        <p:spPr>
          <a:xfrm>
            <a:off x="860108" y="4256356"/>
            <a:ext cx="7423785" cy="797720"/>
          </a:xfrm>
          <a:prstGeom prst="roundRect">
            <a:avLst>
              <a:gd name="adj" fmla="val 7037"/>
            </a:avLst>
          </a:prstGeom>
          <a:solidFill>
            <a:schemeClr val="bg2"/>
          </a:solidFill>
          <a:ln w="15240">
            <a:solidFill>
              <a:srgbClr val="BBC2DC"/>
            </a:solidFill>
            <a:prstDash val="solid"/>
          </a:ln>
        </p:spPr>
      </p:sp>
      <p:sp>
        <p:nvSpPr>
          <p:cNvPr id="26" name="Shape 9">
            <a:extLst>
              <a:ext uri="{FF2B5EF4-FFF2-40B4-BE49-F238E27FC236}">
                <a16:creationId xmlns:a16="http://schemas.microsoft.com/office/drawing/2014/main" id="{0BD6D8E9-02EF-2784-7657-957BE818FCE1}"/>
              </a:ext>
            </a:extLst>
          </p:cNvPr>
          <p:cNvSpPr/>
          <p:nvPr/>
        </p:nvSpPr>
        <p:spPr>
          <a:xfrm>
            <a:off x="860108" y="5316192"/>
            <a:ext cx="7423785" cy="797720"/>
          </a:xfrm>
          <a:prstGeom prst="roundRect">
            <a:avLst>
              <a:gd name="adj" fmla="val 7037"/>
            </a:avLst>
          </a:prstGeom>
          <a:solidFill>
            <a:schemeClr val="bg2"/>
          </a:solidFill>
          <a:ln w="15240">
            <a:solidFill>
              <a:srgbClr val="BBC2DC"/>
            </a:solidFill>
            <a:prstDash val="solid"/>
          </a:ln>
        </p:spPr>
      </p:sp>
      <p:sp>
        <p:nvSpPr>
          <p:cNvPr id="27" name="Shape 3">
            <a:extLst>
              <a:ext uri="{FF2B5EF4-FFF2-40B4-BE49-F238E27FC236}">
                <a16:creationId xmlns:a16="http://schemas.microsoft.com/office/drawing/2014/main" id="{D783CF66-B562-2FD6-2744-EA8ABDB9B6B0}"/>
              </a:ext>
            </a:extLst>
          </p:cNvPr>
          <p:cNvSpPr/>
          <p:nvPr/>
        </p:nvSpPr>
        <p:spPr>
          <a:xfrm>
            <a:off x="843779" y="1227554"/>
            <a:ext cx="7423785" cy="797720"/>
          </a:xfrm>
          <a:prstGeom prst="roundRect">
            <a:avLst>
              <a:gd name="adj" fmla="val 7037"/>
            </a:avLst>
          </a:prstGeom>
          <a:solidFill>
            <a:schemeClr val="bg2"/>
          </a:solidFill>
          <a:ln w="15240">
            <a:solidFill>
              <a:srgbClr val="BBC2DC"/>
            </a:solidFill>
            <a:prstDash val="solid"/>
          </a:ln>
        </p:spPr>
      </p:sp>
      <p:sp>
        <p:nvSpPr>
          <p:cNvPr id="30" name="Text 7">
            <a:extLst>
              <a:ext uri="{FF2B5EF4-FFF2-40B4-BE49-F238E27FC236}">
                <a16:creationId xmlns:a16="http://schemas.microsoft.com/office/drawing/2014/main" id="{BB2B89EB-D77D-C88B-273C-8E2C5151D023}"/>
              </a:ext>
            </a:extLst>
          </p:cNvPr>
          <p:cNvSpPr/>
          <p:nvPr/>
        </p:nvSpPr>
        <p:spPr>
          <a:xfrm>
            <a:off x="1362828" y="4443167"/>
            <a:ext cx="6194106" cy="404217"/>
          </a:xfrm>
          <a:prstGeom prst="rect">
            <a:avLst/>
          </a:prstGeom>
          <a:noFill/>
          <a:ln/>
        </p:spPr>
        <p:txBody>
          <a:bodyPr wrap="none" lIns="0" tIns="0" rIns="0" bIns="0" rtlCol="0" anchor="t"/>
          <a:lstStyle/>
          <a:p>
            <a:pPr marL="0" indent="0">
              <a:lnSpc>
                <a:spcPts val="3150"/>
              </a:lnSpc>
              <a:buNone/>
            </a:pPr>
            <a:r>
              <a:rPr lang="fr-FR" sz="2500" dirty="0">
                <a:solidFill>
                  <a:srgbClr val="3B3535"/>
                </a:solidFill>
                <a:latin typeface="Alexandria" pitchFamily="34" charset="0"/>
                <a:ea typeface="Alexandria" pitchFamily="34" charset="-122"/>
              </a:rPr>
              <a:t>Étape 3 : Tester l'API avec Postman</a:t>
            </a:r>
            <a:endParaRPr lang="en-US" sz="2500" dirty="0">
              <a:solidFill>
                <a:srgbClr val="3B3535"/>
              </a:solidFill>
              <a:latin typeface="Alexandria" pitchFamily="34" charset="0"/>
              <a:ea typeface="Alexandria" pitchFamily="34" charset="-122"/>
            </a:endParaRPr>
          </a:p>
        </p:txBody>
      </p:sp>
      <p:sp>
        <p:nvSpPr>
          <p:cNvPr id="32" name="Text 10">
            <a:extLst>
              <a:ext uri="{FF2B5EF4-FFF2-40B4-BE49-F238E27FC236}">
                <a16:creationId xmlns:a16="http://schemas.microsoft.com/office/drawing/2014/main" id="{748D0D94-279D-D00F-A892-7D4E71CAC6A9}"/>
              </a:ext>
            </a:extLst>
          </p:cNvPr>
          <p:cNvSpPr/>
          <p:nvPr/>
        </p:nvSpPr>
        <p:spPr>
          <a:xfrm>
            <a:off x="1362829" y="5451948"/>
            <a:ext cx="3233499" cy="404217"/>
          </a:xfrm>
          <a:prstGeom prst="rect">
            <a:avLst/>
          </a:prstGeom>
          <a:noFill/>
          <a:ln/>
        </p:spPr>
        <p:txBody>
          <a:bodyPr wrap="none" lIns="0" tIns="0" rIns="0" bIns="0" rtlCol="0" anchor="t"/>
          <a:lstStyle/>
          <a:p>
            <a:pPr marL="0" indent="0">
              <a:lnSpc>
                <a:spcPts val="3150"/>
              </a:lnSpc>
              <a:buNone/>
            </a:pPr>
            <a:r>
              <a:rPr lang="en-US" sz="2500" dirty="0">
                <a:solidFill>
                  <a:srgbClr val="3B3535"/>
                </a:solidFill>
                <a:latin typeface="Alexandria" pitchFamily="34" charset="0"/>
                <a:ea typeface="Alexandria" pitchFamily="34" charset="-122"/>
                <a:cs typeface="Alexandria" pitchFamily="34" charset="-120"/>
              </a:rPr>
              <a:t>Conclusion</a:t>
            </a:r>
            <a:endParaRPr lang="en-US" sz="2500" dirty="0"/>
          </a:p>
        </p:txBody>
      </p:sp>
      <p:sp>
        <p:nvSpPr>
          <p:cNvPr id="33" name="Text 11">
            <a:extLst>
              <a:ext uri="{FF2B5EF4-FFF2-40B4-BE49-F238E27FC236}">
                <a16:creationId xmlns:a16="http://schemas.microsoft.com/office/drawing/2014/main" id="{2F1009F3-6CAB-E698-DA59-977C9C7D7015}"/>
              </a:ext>
            </a:extLst>
          </p:cNvPr>
          <p:cNvSpPr/>
          <p:nvPr/>
        </p:nvSpPr>
        <p:spPr>
          <a:xfrm>
            <a:off x="1121093" y="6899196"/>
            <a:ext cx="6901815" cy="393144"/>
          </a:xfrm>
          <a:prstGeom prst="rect">
            <a:avLst/>
          </a:prstGeom>
          <a:noFill/>
          <a:ln/>
        </p:spPr>
        <p:txBody>
          <a:bodyPr wrap="none" lIns="0" tIns="0" rIns="0" bIns="0" rtlCol="0" anchor="t"/>
          <a:lstStyle/>
          <a:p>
            <a:pPr marL="0" indent="0">
              <a:lnSpc>
                <a:spcPts val="3050"/>
              </a:lnSpc>
              <a:buNone/>
            </a:pPr>
            <a:r>
              <a:rPr lang="en-US" sz="1900" dirty="0">
                <a:solidFill>
                  <a:srgbClr val="3B3535"/>
                </a:solidFill>
                <a:latin typeface="Sora" pitchFamily="34" charset="0"/>
                <a:ea typeface="Sora" pitchFamily="34" charset="-122"/>
                <a:cs typeface="Sora" pitchFamily="34" charset="-120"/>
              </a:rPr>
              <a:t>.</a:t>
            </a:r>
            <a:endParaRPr lang="en-US" sz="1900" dirty="0"/>
          </a:p>
        </p:txBody>
      </p:sp>
      <p:sp>
        <p:nvSpPr>
          <p:cNvPr id="34" name="Text 4">
            <a:extLst>
              <a:ext uri="{FF2B5EF4-FFF2-40B4-BE49-F238E27FC236}">
                <a16:creationId xmlns:a16="http://schemas.microsoft.com/office/drawing/2014/main" id="{EFE1623C-BF6E-68DC-1A7D-45FD1D1E24C2}"/>
              </a:ext>
            </a:extLst>
          </p:cNvPr>
          <p:cNvSpPr/>
          <p:nvPr/>
        </p:nvSpPr>
        <p:spPr>
          <a:xfrm>
            <a:off x="1322172" y="1398888"/>
            <a:ext cx="3233499" cy="404217"/>
          </a:xfrm>
          <a:prstGeom prst="rect">
            <a:avLst/>
          </a:prstGeom>
          <a:noFill/>
          <a:ln/>
        </p:spPr>
        <p:txBody>
          <a:bodyPr wrap="none" lIns="0" tIns="0" rIns="0" bIns="0" rtlCol="0" anchor="t"/>
          <a:lstStyle/>
          <a:p>
            <a:pPr marL="0" indent="0">
              <a:lnSpc>
                <a:spcPts val="3150"/>
              </a:lnSpc>
              <a:buNone/>
            </a:pPr>
            <a:r>
              <a:rPr lang="en-US" sz="2500" dirty="0">
                <a:solidFill>
                  <a:srgbClr val="3B3535"/>
                </a:solidFill>
                <a:latin typeface="Alexandria" pitchFamily="34" charset="0"/>
                <a:ea typeface="Alexandria" pitchFamily="34" charset="-122"/>
              </a:rPr>
              <a:t>Introduction</a:t>
            </a:r>
            <a:endParaRPr lang="en-US" sz="2500" dirty="0"/>
          </a:p>
        </p:txBody>
      </p:sp>
      <p:sp>
        <p:nvSpPr>
          <p:cNvPr id="36" name="Shape 3">
            <a:extLst>
              <a:ext uri="{FF2B5EF4-FFF2-40B4-BE49-F238E27FC236}">
                <a16:creationId xmlns:a16="http://schemas.microsoft.com/office/drawing/2014/main" id="{DC7864EE-BC45-7FC9-0A31-83B31D9E40C0}"/>
              </a:ext>
            </a:extLst>
          </p:cNvPr>
          <p:cNvSpPr/>
          <p:nvPr/>
        </p:nvSpPr>
        <p:spPr>
          <a:xfrm>
            <a:off x="860107" y="3214672"/>
            <a:ext cx="7423785" cy="797720"/>
          </a:xfrm>
          <a:prstGeom prst="roundRect">
            <a:avLst>
              <a:gd name="adj" fmla="val 7037"/>
            </a:avLst>
          </a:prstGeom>
          <a:solidFill>
            <a:schemeClr val="bg2"/>
          </a:solidFill>
          <a:ln w="15240">
            <a:solidFill>
              <a:srgbClr val="BBC2DC"/>
            </a:solidFill>
            <a:prstDash val="solid"/>
          </a:ln>
        </p:spPr>
        <p:txBody>
          <a:bodyPr/>
          <a:lstStyle/>
          <a:p>
            <a:endParaRPr lang="fr-BF" dirty="0"/>
          </a:p>
        </p:txBody>
      </p:sp>
      <p:sp>
        <p:nvSpPr>
          <p:cNvPr id="38" name="Text 4">
            <a:extLst>
              <a:ext uri="{FF2B5EF4-FFF2-40B4-BE49-F238E27FC236}">
                <a16:creationId xmlns:a16="http://schemas.microsoft.com/office/drawing/2014/main" id="{A406CB23-368C-437F-0142-DB9C20B14D1F}"/>
              </a:ext>
            </a:extLst>
          </p:cNvPr>
          <p:cNvSpPr/>
          <p:nvPr/>
        </p:nvSpPr>
        <p:spPr>
          <a:xfrm>
            <a:off x="1362829" y="2390011"/>
            <a:ext cx="5952371" cy="404217"/>
          </a:xfrm>
          <a:prstGeom prst="rect">
            <a:avLst/>
          </a:prstGeom>
          <a:noFill/>
          <a:ln/>
        </p:spPr>
        <p:txBody>
          <a:bodyPr wrap="none" lIns="0" tIns="0" rIns="0" bIns="0" rtlCol="0" anchor="t"/>
          <a:lstStyle/>
          <a:p>
            <a:pPr>
              <a:lnSpc>
                <a:spcPts val="3150"/>
              </a:lnSpc>
            </a:pPr>
            <a:r>
              <a:rPr lang="fr-FR" sz="2500" dirty="0">
                <a:solidFill>
                  <a:srgbClr val="3B3535"/>
                </a:solidFill>
                <a:latin typeface="Alexandria" pitchFamily="34" charset="0"/>
                <a:ea typeface="Alexandria" pitchFamily="34" charset="-122"/>
              </a:rPr>
              <a:t>Étape 1 : Configuration de l'Environnement</a:t>
            </a:r>
          </a:p>
        </p:txBody>
      </p:sp>
      <p:sp>
        <p:nvSpPr>
          <p:cNvPr id="6" name="Text 4">
            <a:extLst>
              <a:ext uri="{FF2B5EF4-FFF2-40B4-BE49-F238E27FC236}">
                <a16:creationId xmlns:a16="http://schemas.microsoft.com/office/drawing/2014/main" id="{FB31155D-003E-D104-AF01-AAE1C88A0F4D}"/>
              </a:ext>
            </a:extLst>
          </p:cNvPr>
          <p:cNvSpPr/>
          <p:nvPr/>
        </p:nvSpPr>
        <p:spPr>
          <a:xfrm>
            <a:off x="1362828" y="3404721"/>
            <a:ext cx="5952371" cy="404217"/>
          </a:xfrm>
          <a:prstGeom prst="rect">
            <a:avLst/>
          </a:prstGeom>
          <a:noFill/>
          <a:ln/>
        </p:spPr>
        <p:txBody>
          <a:bodyPr wrap="none" lIns="0" tIns="0" rIns="0" bIns="0" rtlCol="0" anchor="t"/>
          <a:lstStyle/>
          <a:p>
            <a:pPr>
              <a:lnSpc>
                <a:spcPts val="3150"/>
              </a:lnSpc>
            </a:pPr>
            <a:r>
              <a:rPr lang="fr-FR" sz="2500" dirty="0">
                <a:solidFill>
                  <a:srgbClr val="3B3535"/>
                </a:solidFill>
                <a:latin typeface="Alexandria" pitchFamily="34" charset="0"/>
                <a:ea typeface="Alexandria" pitchFamily="34" charset="-122"/>
              </a:rPr>
              <a:t>Étape 2 : Développement de l'Application Flask</a:t>
            </a:r>
            <a:endParaRPr lang="fr-BF" sz="2500" dirty="0">
              <a:solidFill>
                <a:srgbClr val="3B3535"/>
              </a:solidFill>
              <a:latin typeface="Alexandria" pitchFamily="34" charset="0"/>
              <a:ea typeface="Alexandria" pitchFamily="34" charset="-122"/>
            </a:endParaRPr>
          </a:p>
          <a:p>
            <a:pPr>
              <a:lnSpc>
                <a:spcPts val="3150"/>
              </a:lnSpc>
            </a:pPr>
            <a:endParaRPr lang="fr-FR" sz="2500" dirty="0">
              <a:solidFill>
                <a:srgbClr val="3B3535"/>
              </a:solidFill>
              <a:latin typeface="Alexandria" pitchFamily="34" charset="0"/>
              <a:ea typeface="Alexandria" pitchFamily="34" charset="-122"/>
            </a:endParaRPr>
          </a:p>
        </p:txBody>
      </p:sp>
    </p:spTree>
    <p:extLst>
      <p:ext uri="{BB962C8B-B14F-4D97-AF65-F5344CB8AC3E}">
        <p14:creationId xmlns:p14="http://schemas.microsoft.com/office/powerpoint/2010/main" val="1634058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a:solidFill>
              <a:srgbClr val="6666FF"/>
            </a:solidFill>
          </a:ln>
        </p:spPr>
      </p:sp>
      <p:sp>
        <p:nvSpPr>
          <p:cNvPr id="5" name="Text 1">
            <a:extLst>
              <a:ext uri="{FF2B5EF4-FFF2-40B4-BE49-F238E27FC236}">
                <a16:creationId xmlns:a16="http://schemas.microsoft.com/office/drawing/2014/main" id="{C038ABB7-C195-40FA-9910-7D01979CDE2E}"/>
              </a:ext>
            </a:extLst>
          </p:cNvPr>
          <p:cNvSpPr/>
          <p:nvPr/>
        </p:nvSpPr>
        <p:spPr>
          <a:xfrm>
            <a:off x="115857" y="286617"/>
            <a:ext cx="8712817" cy="771525"/>
          </a:xfrm>
          <a:prstGeom prst="rect">
            <a:avLst/>
          </a:prstGeom>
          <a:noFill/>
          <a:ln/>
        </p:spPr>
        <p:txBody>
          <a:bodyPr wrap="none" lIns="0" tIns="0" rIns="0" bIns="0" rtlCol="0" anchor="t"/>
          <a:lstStyle/>
          <a:p>
            <a:pPr>
              <a:lnSpc>
                <a:spcPts val="6050"/>
              </a:lnSpc>
            </a:pPr>
            <a:r>
              <a:rPr lang="fr-FR" sz="4550" dirty="0">
                <a:solidFill>
                  <a:srgbClr val="F98AC7"/>
                </a:solidFill>
                <a:latin typeface="Lora" pitchFamily="34" charset="0"/>
              </a:rPr>
              <a:t>Création</a:t>
            </a:r>
            <a:r>
              <a:rPr lang="en-US" sz="4550" dirty="0">
                <a:solidFill>
                  <a:srgbClr val="F98AC7"/>
                </a:solidFill>
                <a:latin typeface="Lora" pitchFamily="34" charset="0"/>
              </a:rPr>
              <a:t> de Tests avec Postman</a:t>
            </a:r>
          </a:p>
        </p:txBody>
      </p:sp>
      <p:sp>
        <p:nvSpPr>
          <p:cNvPr id="4" name="ZoneTexte 3">
            <a:extLst>
              <a:ext uri="{FF2B5EF4-FFF2-40B4-BE49-F238E27FC236}">
                <a16:creationId xmlns:a16="http://schemas.microsoft.com/office/drawing/2014/main" id="{703577ED-23AA-425F-8EC5-92EA87DD8B61}"/>
              </a:ext>
            </a:extLst>
          </p:cNvPr>
          <p:cNvSpPr txBox="1"/>
          <p:nvPr/>
        </p:nvSpPr>
        <p:spPr>
          <a:xfrm flipH="1">
            <a:off x="0" y="1499586"/>
            <a:ext cx="7143076" cy="5509200"/>
          </a:xfrm>
          <a:prstGeom prst="rect">
            <a:avLst/>
          </a:prstGeom>
          <a:noFill/>
        </p:spPr>
        <p:txBody>
          <a:bodyPr wrap="square" rtlCol="0">
            <a:spAutoFit/>
          </a:bodyPr>
          <a:lstStyle/>
          <a:p>
            <a:pPr marL="457200" indent="-457200" algn="just">
              <a:buFont typeface="Wingdings" panose="05000000000000000000" pitchFamily="2" charset="2"/>
              <a:buChar char="q"/>
            </a:pPr>
            <a:r>
              <a:rPr lang="fr-FR" sz="2200" dirty="0">
                <a:solidFill>
                  <a:schemeClr val="bg1"/>
                </a:solidFill>
              </a:rPr>
              <a:t>Postman offre la possibilité de créer des tests personnalisés pour vérifier le bon fonctionnement de vos API. Ces tests sont écrits en JavaScript et permettent de vérifier :Les codes de statut HTTP: S'assurer que l'API renvoie les codes attendus.</a:t>
            </a:r>
          </a:p>
          <a:p>
            <a:pPr marL="457200" indent="-457200" algn="just">
              <a:buFont typeface="Wingdings" panose="05000000000000000000" pitchFamily="2" charset="2"/>
              <a:buChar char="q"/>
            </a:pPr>
            <a:endParaRPr lang="fr-FR" sz="2200" dirty="0">
              <a:solidFill>
                <a:schemeClr val="bg1"/>
              </a:solidFill>
            </a:endParaRPr>
          </a:p>
          <a:p>
            <a:pPr marL="457200" indent="-457200" algn="just">
              <a:buFont typeface="Wingdings" panose="05000000000000000000" pitchFamily="2" charset="2"/>
              <a:buChar char="q"/>
            </a:pPr>
            <a:endParaRPr lang="fr-FR" sz="2200" dirty="0">
              <a:solidFill>
                <a:schemeClr val="bg1"/>
              </a:solidFill>
            </a:endParaRPr>
          </a:p>
          <a:p>
            <a:pPr marL="457200" indent="-457200" algn="just">
              <a:buFont typeface="Wingdings" panose="05000000000000000000" pitchFamily="2" charset="2"/>
              <a:buChar char="q"/>
            </a:pPr>
            <a:endParaRPr lang="fr-FR" sz="2200" dirty="0">
              <a:solidFill>
                <a:schemeClr val="bg1"/>
              </a:solidFill>
            </a:endParaRPr>
          </a:p>
          <a:p>
            <a:pPr marL="457200" indent="-457200" algn="just">
              <a:buFont typeface="Wingdings" panose="05000000000000000000" pitchFamily="2" charset="2"/>
              <a:buChar char="q"/>
            </a:pPr>
            <a:endParaRPr lang="fr-FR" sz="2200" dirty="0">
              <a:solidFill>
                <a:schemeClr val="bg1"/>
              </a:solidFill>
            </a:endParaRPr>
          </a:p>
          <a:p>
            <a:pPr algn="just"/>
            <a:endParaRPr lang="fr-FR" sz="2200" dirty="0">
              <a:solidFill>
                <a:schemeClr val="bg1"/>
              </a:solidFill>
            </a:endParaRPr>
          </a:p>
          <a:p>
            <a:pPr algn="just"/>
            <a:endParaRPr lang="fr-FR" sz="2200" dirty="0">
              <a:solidFill>
                <a:schemeClr val="bg1"/>
              </a:solidFill>
            </a:endParaRPr>
          </a:p>
          <a:p>
            <a:pPr marL="457200" indent="-457200" algn="just">
              <a:buFont typeface="Wingdings" panose="05000000000000000000" pitchFamily="2" charset="2"/>
              <a:buChar char="q"/>
            </a:pPr>
            <a:r>
              <a:rPr lang="fr-FR" sz="2200" dirty="0">
                <a:solidFill>
                  <a:schemeClr val="bg1"/>
                </a:solidFill>
              </a:rPr>
              <a:t>Le contenu des réponses: Vérifier que les données retournées par l'API correspondent aux attentes. La structure des données: S'assurer que la structure des données JSON ou XML ou visuelle est conforme au schéma défini.</a:t>
            </a:r>
          </a:p>
        </p:txBody>
      </p:sp>
      <p:pic>
        <p:nvPicPr>
          <p:cNvPr id="7" name="Image 6">
            <a:extLst>
              <a:ext uri="{FF2B5EF4-FFF2-40B4-BE49-F238E27FC236}">
                <a16:creationId xmlns:a16="http://schemas.microsoft.com/office/drawing/2014/main" id="{869DB7B6-C133-4855-A091-BBF056431CAB}"/>
              </a:ext>
            </a:extLst>
          </p:cNvPr>
          <p:cNvPicPr>
            <a:picLocks noChangeAspect="1"/>
          </p:cNvPicPr>
          <p:nvPr/>
        </p:nvPicPr>
        <p:blipFill>
          <a:blip r:embed="rId4"/>
          <a:stretch>
            <a:fillRect/>
          </a:stretch>
        </p:blipFill>
        <p:spPr>
          <a:xfrm>
            <a:off x="7143076" y="1439078"/>
            <a:ext cx="7487324" cy="6577541"/>
          </a:xfrm>
          <a:prstGeom prst="rect">
            <a:avLst/>
          </a:prstGeom>
        </p:spPr>
      </p:pic>
      <p:sp>
        <p:nvSpPr>
          <p:cNvPr id="8" name="Rectangle 7">
            <a:extLst>
              <a:ext uri="{FF2B5EF4-FFF2-40B4-BE49-F238E27FC236}">
                <a16:creationId xmlns:a16="http://schemas.microsoft.com/office/drawing/2014/main" id="{72C5E41E-51D8-4377-A208-E944825D321E}"/>
              </a:ext>
            </a:extLst>
          </p:cNvPr>
          <p:cNvSpPr/>
          <p:nvPr/>
        </p:nvSpPr>
        <p:spPr>
          <a:xfrm>
            <a:off x="11876442" y="5369731"/>
            <a:ext cx="1473798" cy="142852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36DAAF4B-2181-B868-AF92-F14287CC4E32}"/>
              </a:ext>
            </a:extLst>
          </p:cNvPr>
          <p:cNvPicPr>
            <a:picLocks noChangeAspect="1"/>
          </p:cNvPicPr>
          <p:nvPr/>
        </p:nvPicPr>
        <p:blipFill>
          <a:blip r:embed="rId5"/>
          <a:stretch>
            <a:fillRect/>
          </a:stretch>
        </p:blipFill>
        <p:spPr>
          <a:xfrm>
            <a:off x="504497" y="3371669"/>
            <a:ext cx="5249917" cy="1484106"/>
          </a:xfrm>
          <a:prstGeom prst="rect">
            <a:avLst/>
          </a:prstGeom>
        </p:spPr>
      </p:pic>
      <p:sp>
        <p:nvSpPr>
          <p:cNvPr id="10" name="Rectangle 9">
            <a:extLst>
              <a:ext uri="{FF2B5EF4-FFF2-40B4-BE49-F238E27FC236}">
                <a16:creationId xmlns:a16="http://schemas.microsoft.com/office/drawing/2014/main" id="{06FA5348-5761-3405-5058-3967EF020744}"/>
              </a:ext>
            </a:extLst>
          </p:cNvPr>
          <p:cNvSpPr/>
          <p:nvPr/>
        </p:nvSpPr>
        <p:spPr>
          <a:xfrm>
            <a:off x="9017876" y="2731629"/>
            <a:ext cx="5612524" cy="13124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740A4AE-77BB-F50B-5FF0-C5E2B39BEE28}"/>
              </a:ext>
            </a:extLst>
          </p:cNvPr>
          <p:cNvSpPr/>
          <p:nvPr/>
        </p:nvSpPr>
        <p:spPr>
          <a:xfrm>
            <a:off x="9017876" y="5975131"/>
            <a:ext cx="5439103" cy="148195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Bulle narrative : rectangle 15">
            <a:extLst>
              <a:ext uri="{FF2B5EF4-FFF2-40B4-BE49-F238E27FC236}">
                <a16:creationId xmlns:a16="http://schemas.microsoft.com/office/drawing/2014/main" id="{2C182FA3-F159-870E-CBBE-F7DC38DAA21D}"/>
              </a:ext>
            </a:extLst>
          </p:cNvPr>
          <p:cNvSpPr/>
          <p:nvPr/>
        </p:nvSpPr>
        <p:spPr>
          <a:xfrm>
            <a:off x="504498" y="1499586"/>
            <a:ext cx="6448096" cy="1058142"/>
          </a:xfrm>
          <a:prstGeom prst="wedgeRectCallout">
            <a:avLst>
              <a:gd name="adj1" fmla="val 110552"/>
              <a:gd name="adj2" fmla="val 66284"/>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fr-BF" b="1">
              <a:ln/>
              <a:solidFill>
                <a:schemeClr val="accent4"/>
              </a:solidFill>
            </a:endParaRPr>
          </a:p>
        </p:txBody>
      </p:sp>
      <p:sp>
        <p:nvSpPr>
          <p:cNvPr id="19" name="Bulle narrative : rectangle 18">
            <a:extLst>
              <a:ext uri="{FF2B5EF4-FFF2-40B4-BE49-F238E27FC236}">
                <a16:creationId xmlns:a16="http://schemas.microsoft.com/office/drawing/2014/main" id="{E2DCC875-6CA6-4C78-154B-2AF83150268E}"/>
              </a:ext>
            </a:extLst>
          </p:cNvPr>
          <p:cNvSpPr/>
          <p:nvPr/>
        </p:nvSpPr>
        <p:spPr>
          <a:xfrm>
            <a:off x="504498" y="2618236"/>
            <a:ext cx="6448096" cy="2237539"/>
          </a:xfrm>
          <a:prstGeom prst="wedgeRectCallout">
            <a:avLst>
              <a:gd name="adj1" fmla="val 126662"/>
              <a:gd name="adj2" fmla="val 84603"/>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fr-BF" b="1">
              <a:ln/>
              <a:solidFill>
                <a:schemeClr val="accent4"/>
              </a:solidFill>
            </a:endParaRPr>
          </a:p>
        </p:txBody>
      </p:sp>
      <p:sp>
        <p:nvSpPr>
          <p:cNvPr id="20" name="Bulle narrative : rectangle 19">
            <a:extLst>
              <a:ext uri="{FF2B5EF4-FFF2-40B4-BE49-F238E27FC236}">
                <a16:creationId xmlns:a16="http://schemas.microsoft.com/office/drawing/2014/main" id="{C6BA0F6B-6D29-F449-E9D4-656110781EB7}"/>
              </a:ext>
            </a:extLst>
          </p:cNvPr>
          <p:cNvSpPr/>
          <p:nvPr/>
        </p:nvSpPr>
        <p:spPr>
          <a:xfrm>
            <a:off x="499244" y="5135477"/>
            <a:ext cx="6470411" cy="2237539"/>
          </a:xfrm>
          <a:prstGeom prst="wedgeRectCallout">
            <a:avLst>
              <a:gd name="adj1" fmla="val 81919"/>
              <a:gd name="adj2" fmla="val 21190"/>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fr-BF" b="1">
              <a:ln/>
              <a:solidFill>
                <a:schemeClr val="accent4"/>
              </a:solidFill>
            </a:endParaRPr>
          </a:p>
        </p:txBody>
      </p:sp>
    </p:spTree>
    <p:extLst>
      <p:ext uri="{BB962C8B-B14F-4D97-AF65-F5344CB8AC3E}">
        <p14:creationId xmlns:p14="http://schemas.microsoft.com/office/powerpoint/2010/main" val="275656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7" name="Text 1">
            <a:extLst>
              <a:ext uri="{FF2B5EF4-FFF2-40B4-BE49-F238E27FC236}">
                <a16:creationId xmlns:a16="http://schemas.microsoft.com/office/drawing/2014/main" id="{5DFCA84F-442F-41C1-8489-DB7EFBDF86AF}"/>
              </a:ext>
            </a:extLst>
          </p:cNvPr>
          <p:cNvSpPr/>
          <p:nvPr/>
        </p:nvSpPr>
        <p:spPr>
          <a:xfrm>
            <a:off x="0" y="113402"/>
            <a:ext cx="11792607" cy="708779"/>
          </a:xfrm>
          <a:prstGeom prst="rect">
            <a:avLst/>
          </a:prstGeom>
          <a:noFill/>
          <a:ln/>
        </p:spPr>
        <p:txBody>
          <a:bodyPr wrap="none" lIns="0" tIns="0" rIns="0" bIns="0" rtlCol="0" anchor="t"/>
          <a:lstStyle/>
          <a:p>
            <a:pPr marL="0" indent="0">
              <a:lnSpc>
                <a:spcPts val="5550"/>
              </a:lnSpc>
              <a:buNone/>
            </a:pPr>
            <a:r>
              <a:rPr lang="en-US" sz="4550" dirty="0">
                <a:solidFill>
                  <a:srgbClr val="F98AC7"/>
                </a:solidFill>
                <a:latin typeface="Lora" pitchFamily="34" charset="0"/>
              </a:rPr>
              <a:t>Illustration  des tests de l'API avec Postman</a:t>
            </a:r>
          </a:p>
        </p:txBody>
      </p:sp>
      <p:pic>
        <p:nvPicPr>
          <p:cNvPr id="5" name="Image 4">
            <a:extLst>
              <a:ext uri="{FF2B5EF4-FFF2-40B4-BE49-F238E27FC236}">
                <a16:creationId xmlns:a16="http://schemas.microsoft.com/office/drawing/2014/main" id="{96873391-75D1-93C8-3E5F-3C94B8C53A69}"/>
              </a:ext>
            </a:extLst>
          </p:cNvPr>
          <p:cNvPicPr>
            <a:picLocks noChangeAspect="1"/>
          </p:cNvPicPr>
          <p:nvPr/>
        </p:nvPicPr>
        <p:blipFill>
          <a:blip r:embed="rId4"/>
          <a:stretch>
            <a:fillRect/>
          </a:stretch>
        </p:blipFill>
        <p:spPr>
          <a:xfrm>
            <a:off x="0" y="1245473"/>
            <a:ext cx="14630400" cy="7041930"/>
          </a:xfrm>
          <a:prstGeom prst="rect">
            <a:avLst/>
          </a:prstGeom>
        </p:spPr>
      </p:pic>
    </p:spTree>
    <p:extLst>
      <p:ext uri="{BB962C8B-B14F-4D97-AF65-F5344CB8AC3E}">
        <p14:creationId xmlns:p14="http://schemas.microsoft.com/office/powerpoint/2010/main" val="3278097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EC709853-D3BC-027C-4F05-382B22B225BA}"/>
              </a:ext>
            </a:extLst>
          </p:cNvPr>
          <p:cNvPicPr>
            <a:picLocks noChangeAspect="1"/>
          </p:cNvPicPr>
          <p:nvPr/>
        </p:nvPicPr>
        <p:blipFill>
          <a:blip r:embed="rId4"/>
          <a:stretch>
            <a:fillRect/>
          </a:stretch>
        </p:blipFill>
        <p:spPr>
          <a:xfrm>
            <a:off x="0" y="0"/>
            <a:ext cx="14630400" cy="8229600"/>
          </a:xfrm>
          <a:prstGeom prst="rect">
            <a:avLst/>
          </a:prstGeom>
        </p:spPr>
      </p:pic>
    </p:spTree>
    <p:extLst>
      <p:ext uri="{BB962C8B-B14F-4D97-AF65-F5344CB8AC3E}">
        <p14:creationId xmlns:p14="http://schemas.microsoft.com/office/powerpoint/2010/main" val="4138338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4CA6E951-FA57-BECB-5894-877E072AECAA}"/>
              </a:ext>
            </a:extLst>
          </p:cNvPr>
          <p:cNvPicPr>
            <a:picLocks noChangeAspect="1"/>
          </p:cNvPicPr>
          <p:nvPr/>
        </p:nvPicPr>
        <p:blipFill>
          <a:blip r:embed="rId4"/>
          <a:stretch>
            <a:fillRect/>
          </a:stretch>
        </p:blipFill>
        <p:spPr>
          <a:xfrm>
            <a:off x="0" y="-1"/>
            <a:ext cx="14630400" cy="8229599"/>
          </a:xfrm>
          <a:prstGeom prst="rect">
            <a:avLst/>
          </a:prstGeom>
        </p:spPr>
      </p:pic>
    </p:spTree>
    <p:extLst>
      <p:ext uri="{BB962C8B-B14F-4D97-AF65-F5344CB8AC3E}">
        <p14:creationId xmlns:p14="http://schemas.microsoft.com/office/powerpoint/2010/main" val="1799404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3CF078AB-500A-A2AB-EEE0-AA3CA771405B}"/>
              </a:ext>
            </a:extLst>
          </p:cNvPr>
          <p:cNvPicPr>
            <a:picLocks noChangeAspect="1"/>
          </p:cNvPicPr>
          <p:nvPr/>
        </p:nvPicPr>
        <p:blipFill>
          <a:blip r:embed="rId4"/>
          <a:stretch>
            <a:fillRect/>
          </a:stretch>
        </p:blipFill>
        <p:spPr>
          <a:xfrm>
            <a:off x="-3572" y="2008"/>
            <a:ext cx="14633972" cy="8227592"/>
          </a:xfrm>
          <a:prstGeom prst="rect">
            <a:avLst/>
          </a:prstGeom>
        </p:spPr>
      </p:pic>
    </p:spTree>
    <p:extLst>
      <p:ext uri="{BB962C8B-B14F-4D97-AF65-F5344CB8AC3E}">
        <p14:creationId xmlns:p14="http://schemas.microsoft.com/office/powerpoint/2010/main" val="704750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5" name="Image 4">
            <a:extLst>
              <a:ext uri="{FF2B5EF4-FFF2-40B4-BE49-F238E27FC236}">
                <a16:creationId xmlns:a16="http://schemas.microsoft.com/office/drawing/2014/main" id="{500F6E83-EA7A-7DEC-A28E-660915A813C1}"/>
              </a:ext>
            </a:extLst>
          </p:cNvPr>
          <p:cNvPicPr>
            <a:picLocks noChangeAspect="1"/>
          </p:cNvPicPr>
          <p:nvPr/>
        </p:nvPicPr>
        <p:blipFill>
          <a:blip r:embed="rId4"/>
          <a:stretch>
            <a:fillRect/>
          </a:stretch>
        </p:blipFill>
        <p:spPr>
          <a:xfrm>
            <a:off x="-3572" y="4016"/>
            <a:ext cx="14630400" cy="8225584"/>
          </a:xfrm>
          <a:prstGeom prst="rect">
            <a:avLst/>
          </a:prstGeom>
        </p:spPr>
      </p:pic>
    </p:spTree>
    <p:extLst>
      <p:ext uri="{BB962C8B-B14F-4D97-AF65-F5344CB8AC3E}">
        <p14:creationId xmlns:p14="http://schemas.microsoft.com/office/powerpoint/2010/main" val="2142851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7" name="Text 1">
            <a:extLst>
              <a:ext uri="{FF2B5EF4-FFF2-40B4-BE49-F238E27FC236}">
                <a16:creationId xmlns:a16="http://schemas.microsoft.com/office/drawing/2014/main" id="{5DFCA84F-442F-41C1-8489-DB7EFBDF86AF}"/>
              </a:ext>
            </a:extLst>
          </p:cNvPr>
          <p:cNvSpPr/>
          <p:nvPr/>
        </p:nvSpPr>
        <p:spPr>
          <a:xfrm>
            <a:off x="1" y="381423"/>
            <a:ext cx="10957033" cy="816756"/>
          </a:xfrm>
          <a:prstGeom prst="rect">
            <a:avLst/>
          </a:prstGeom>
          <a:noFill/>
          <a:ln/>
        </p:spPr>
        <p:txBody>
          <a:bodyPr wrap="none" lIns="0" tIns="0" rIns="0" bIns="0" rtlCol="0" anchor="t"/>
          <a:lstStyle/>
          <a:p>
            <a:pPr marL="0" indent="0" algn="just">
              <a:lnSpc>
                <a:spcPts val="5550"/>
              </a:lnSpc>
              <a:buNone/>
            </a:pPr>
            <a:r>
              <a:rPr lang="en-US" sz="4550" dirty="0">
                <a:solidFill>
                  <a:srgbClr val="F98AC7"/>
                </a:solidFill>
                <a:latin typeface="Lora" pitchFamily="34" charset="0"/>
              </a:rPr>
              <a:t>Documentation des tests avec </a:t>
            </a:r>
            <a:r>
              <a:rPr lang="fr-FR" sz="4550" dirty="0">
                <a:solidFill>
                  <a:srgbClr val="F98AC7"/>
                </a:solidFill>
                <a:latin typeface="Lora" pitchFamily="34" charset="0"/>
              </a:rPr>
              <a:t>Swagger </a:t>
            </a:r>
            <a:endParaRPr lang="en-US" sz="4450" dirty="0">
              <a:solidFill>
                <a:srgbClr val="F2F0F4"/>
              </a:solidFill>
              <a:latin typeface="Montserrat" pitchFamily="34" charset="0"/>
              <a:ea typeface="Montserrat" pitchFamily="34" charset="-122"/>
              <a:cs typeface="Montserrat" pitchFamily="34" charset="-120"/>
            </a:endParaRPr>
          </a:p>
          <a:p>
            <a:pPr marL="0" indent="0" algn="just">
              <a:lnSpc>
                <a:spcPts val="5550"/>
              </a:lnSpc>
              <a:buNone/>
            </a:pPr>
            <a:endParaRPr lang="en-US" sz="4450" dirty="0">
              <a:solidFill>
                <a:srgbClr val="F2F0F4"/>
              </a:solidFill>
              <a:latin typeface="Montserrat" pitchFamily="34" charset="0"/>
              <a:ea typeface="Montserrat" pitchFamily="34" charset="-122"/>
              <a:cs typeface="Montserrat" pitchFamily="34" charset="-120"/>
            </a:endParaRPr>
          </a:p>
        </p:txBody>
      </p:sp>
      <p:sp>
        <p:nvSpPr>
          <p:cNvPr id="4" name="ZoneTexte 3">
            <a:extLst>
              <a:ext uri="{FF2B5EF4-FFF2-40B4-BE49-F238E27FC236}">
                <a16:creationId xmlns:a16="http://schemas.microsoft.com/office/drawing/2014/main" id="{BC496E27-3A24-BEF5-D0BF-5B2EC90800C0}"/>
              </a:ext>
            </a:extLst>
          </p:cNvPr>
          <p:cNvSpPr txBox="1"/>
          <p:nvPr/>
        </p:nvSpPr>
        <p:spPr>
          <a:xfrm>
            <a:off x="0" y="1403114"/>
            <a:ext cx="5559034" cy="3416320"/>
          </a:xfrm>
          <a:prstGeom prst="rect">
            <a:avLst/>
          </a:prstGeom>
          <a:noFill/>
        </p:spPr>
        <p:txBody>
          <a:bodyPr wrap="square" rtlCol="0">
            <a:spAutoFit/>
          </a:bodyPr>
          <a:lstStyle/>
          <a:p>
            <a:pPr marL="285750" indent="-285750" algn="just">
              <a:buFont typeface="Wingdings" panose="05000000000000000000" pitchFamily="2" charset="2"/>
              <a:buChar char="q"/>
            </a:pPr>
            <a:r>
              <a:rPr lang="fr-FR" dirty="0">
                <a:solidFill>
                  <a:srgbClr val="F2F0F4"/>
                </a:solidFill>
                <a:latin typeface="Montserrat" pitchFamily="34" charset="0"/>
                <a:ea typeface="Montserrat" pitchFamily="34" charset="-122"/>
                <a:cs typeface="Montserrat" pitchFamily="34" charset="-120"/>
              </a:rPr>
              <a:t>Swagger est un outil puissant et populaire pour concevoir, construire, documenter et consommer des API REST</a:t>
            </a:r>
            <a:r>
              <a:rPr lang="en-US" dirty="0">
                <a:solidFill>
                  <a:srgbClr val="F2F0F4"/>
                </a:solidFill>
                <a:latin typeface="Montserrat" pitchFamily="34" charset="0"/>
                <a:ea typeface="Montserrat" pitchFamily="34" charset="-122"/>
                <a:cs typeface="Montserrat" pitchFamily="34" charset="-120"/>
              </a:rPr>
              <a:t> , </a:t>
            </a:r>
            <a:r>
              <a:rPr lang="fr-FR" dirty="0">
                <a:solidFill>
                  <a:srgbClr val="F2F0F4"/>
                </a:solidFill>
                <a:latin typeface="Montserrat" pitchFamily="34" charset="0"/>
                <a:ea typeface="Montserrat" pitchFamily="34" charset="-122"/>
                <a:cs typeface="Montserrat" pitchFamily="34" charset="-120"/>
              </a:rPr>
              <a:t>Il permet aux développeurs de concevoir des API en utilisant un langage structuré tout en offrant une interface utilisateur pour explorer et tester les endpoints.</a:t>
            </a:r>
          </a:p>
          <a:p>
            <a:pPr algn="just"/>
            <a:endParaRPr lang="fr-FR" dirty="0">
              <a:solidFill>
                <a:srgbClr val="F2F0F4"/>
              </a:solidFill>
              <a:latin typeface="Montserrat" pitchFamily="34" charset="0"/>
            </a:endParaRPr>
          </a:p>
          <a:p>
            <a:pPr marL="285750" indent="-285750" algn="just">
              <a:buFont typeface="Wingdings" panose="05000000000000000000" pitchFamily="2" charset="2"/>
              <a:buChar char="q"/>
            </a:pPr>
            <a:r>
              <a:rPr lang="fr-FR" dirty="0">
                <a:solidFill>
                  <a:srgbClr val="F2F0F4"/>
                </a:solidFill>
                <a:latin typeface="Montserrat" pitchFamily="34" charset="0"/>
              </a:rPr>
              <a:t>Grâce à Swagger, nous avons pu générer automatiquement la documentation des différentes routes de notre application.</a:t>
            </a:r>
            <a:endParaRPr lang="en-US" dirty="0">
              <a:solidFill>
                <a:srgbClr val="F2F0F4"/>
              </a:solidFill>
              <a:latin typeface="Montserrat" pitchFamily="34" charset="0"/>
            </a:endParaRPr>
          </a:p>
          <a:p>
            <a:endParaRPr lang="fr-BF" dirty="0"/>
          </a:p>
        </p:txBody>
      </p:sp>
      <p:pic>
        <p:nvPicPr>
          <p:cNvPr id="6" name="Image 5">
            <a:extLst>
              <a:ext uri="{FF2B5EF4-FFF2-40B4-BE49-F238E27FC236}">
                <a16:creationId xmlns:a16="http://schemas.microsoft.com/office/drawing/2014/main" id="{19CFD875-8E81-21D2-B8D4-FF3FF4FC2319}"/>
              </a:ext>
            </a:extLst>
          </p:cNvPr>
          <p:cNvPicPr>
            <a:picLocks noChangeAspect="1"/>
          </p:cNvPicPr>
          <p:nvPr/>
        </p:nvPicPr>
        <p:blipFill>
          <a:blip r:embed="rId4"/>
          <a:stretch>
            <a:fillRect/>
          </a:stretch>
        </p:blipFill>
        <p:spPr>
          <a:xfrm>
            <a:off x="5849007" y="1403114"/>
            <a:ext cx="8781392" cy="6826486"/>
          </a:xfrm>
          <a:prstGeom prst="rect">
            <a:avLst/>
          </a:prstGeom>
        </p:spPr>
      </p:pic>
    </p:spTree>
    <p:extLst>
      <p:ext uri="{BB962C8B-B14F-4D97-AF65-F5344CB8AC3E}">
        <p14:creationId xmlns:p14="http://schemas.microsoft.com/office/powerpoint/2010/main" val="3925687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693194"/>
          </a:xfrm>
          <a:prstGeom prst="rect">
            <a:avLst/>
          </a:prstGeom>
        </p:spPr>
      </p:pic>
      <p:sp>
        <p:nvSpPr>
          <p:cNvPr id="5" name="Text 1"/>
          <p:cNvSpPr/>
          <p:nvPr/>
        </p:nvSpPr>
        <p:spPr>
          <a:xfrm>
            <a:off x="754023" y="3285649"/>
            <a:ext cx="3237064" cy="673298"/>
          </a:xfrm>
          <a:prstGeom prst="rect">
            <a:avLst/>
          </a:prstGeom>
          <a:noFill/>
          <a:ln/>
        </p:spPr>
        <p:txBody>
          <a:bodyPr wrap="none" lIns="0" tIns="0" rIns="0" bIns="0" rtlCol="0" anchor="t"/>
          <a:lstStyle/>
          <a:p>
            <a:pPr marL="0" indent="0">
              <a:lnSpc>
                <a:spcPts val="5300"/>
              </a:lnSpc>
              <a:buNone/>
            </a:pPr>
            <a:r>
              <a:rPr lang="en-US" sz="4200" dirty="0">
                <a:solidFill>
                  <a:srgbClr val="F2F0F4"/>
                </a:solidFill>
                <a:latin typeface="Montserrat" pitchFamily="34" charset="0"/>
                <a:ea typeface="Montserrat" pitchFamily="34" charset="-122"/>
                <a:cs typeface="Montserrat" pitchFamily="34" charset="-120"/>
              </a:rPr>
              <a:t>Conclusion</a:t>
            </a:r>
            <a:endParaRPr lang="en-US" sz="4200" dirty="0"/>
          </a:p>
        </p:txBody>
      </p:sp>
      <p:sp>
        <p:nvSpPr>
          <p:cNvPr id="6" name="Text 2"/>
          <p:cNvSpPr/>
          <p:nvPr/>
        </p:nvSpPr>
        <p:spPr>
          <a:xfrm>
            <a:off x="754023" y="4190524"/>
            <a:ext cx="13122354" cy="781169"/>
          </a:xfrm>
          <a:prstGeom prst="rect">
            <a:avLst/>
          </a:prstGeom>
          <a:noFill/>
          <a:ln/>
        </p:spPr>
        <p:txBody>
          <a:bodyPr wrap="square" lIns="0" tIns="0" rIns="0" bIns="0" rtlCol="0" anchor="t"/>
          <a:lstStyle/>
          <a:p>
            <a:pPr marL="0" indent="0" algn="just">
              <a:lnSpc>
                <a:spcPts val="2700"/>
              </a:lnSpc>
              <a:buNone/>
            </a:pPr>
            <a:r>
              <a:rPr lang="en-US" sz="2100" dirty="0">
                <a:solidFill>
                  <a:srgbClr val="DCD7E5"/>
                </a:solidFill>
                <a:latin typeface="Montserrat" pitchFamily="34" charset="0"/>
              </a:rPr>
              <a:t>Ce système de gestion d'hôtel basé sur une API RESTful, Apache NiFi, et Flask offre une solution complète et performante pour optimiser les opérations et améliorer l'expérience client.</a:t>
            </a:r>
          </a:p>
        </p:txBody>
      </p:sp>
      <p:sp>
        <p:nvSpPr>
          <p:cNvPr id="7" name="Shape 3"/>
          <p:cNvSpPr/>
          <p:nvPr/>
        </p:nvSpPr>
        <p:spPr>
          <a:xfrm>
            <a:off x="754023" y="5456277"/>
            <a:ext cx="484703" cy="484703"/>
          </a:xfrm>
          <a:prstGeom prst="roundRect">
            <a:avLst>
              <a:gd name="adj" fmla="val 18670"/>
            </a:avLst>
          </a:prstGeom>
          <a:solidFill>
            <a:srgbClr val="31136C"/>
          </a:solidFill>
          <a:ln w="7620">
            <a:solidFill>
              <a:srgbClr val="4A2C85"/>
            </a:solidFill>
            <a:prstDash val="solid"/>
          </a:ln>
        </p:spPr>
      </p:sp>
      <p:sp>
        <p:nvSpPr>
          <p:cNvPr id="8" name="Text 4"/>
          <p:cNvSpPr/>
          <p:nvPr/>
        </p:nvSpPr>
        <p:spPr>
          <a:xfrm>
            <a:off x="937974" y="5537002"/>
            <a:ext cx="116681" cy="323136"/>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9" name="Text 5"/>
          <p:cNvSpPr/>
          <p:nvPr/>
        </p:nvSpPr>
        <p:spPr>
          <a:xfrm>
            <a:off x="1454110" y="5456277"/>
            <a:ext cx="3530441" cy="673179"/>
          </a:xfrm>
          <a:prstGeom prst="rect">
            <a:avLst/>
          </a:prstGeom>
          <a:noFill/>
          <a:ln/>
        </p:spPr>
        <p:txBody>
          <a:bodyPr wrap="square" lIns="0" tIns="0" rIns="0" bIns="0" rtlCol="0" anchor="t"/>
          <a:lstStyle/>
          <a:p>
            <a:pPr marL="0" indent="0">
              <a:lnSpc>
                <a:spcPts val="2650"/>
              </a:lnSpc>
              <a:buNone/>
            </a:pPr>
            <a:r>
              <a:rPr lang="en-US" sz="2100" dirty="0">
                <a:solidFill>
                  <a:srgbClr val="DCD7E5"/>
                </a:solidFill>
                <a:latin typeface="Montserrat" pitchFamily="34" charset="0"/>
                <a:ea typeface="Montserrat" pitchFamily="34" charset="-122"/>
                <a:cs typeface="Montserrat" pitchFamily="34" charset="-120"/>
              </a:rPr>
              <a:t>Intégration avec d'autres systèmes</a:t>
            </a:r>
            <a:endParaRPr lang="en-US" sz="2100" dirty="0"/>
          </a:p>
        </p:txBody>
      </p:sp>
      <p:sp>
        <p:nvSpPr>
          <p:cNvPr id="10" name="Text 6"/>
          <p:cNvSpPr/>
          <p:nvPr/>
        </p:nvSpPr>
        <p:spPr>
          <a:xfrm>
            <a:off x="1454110" y="6258639"/>
            <a:ext cx="3530441" cy="1379220"/>
          </a:xfrm>
          <a:prstGeom prst="rect">
            <a:avLst/>
          </a:prstGeom>
          <a:noFill/>
          <a:ln/>
        </p:spPr>
        <p:txBody>
          <a:bodyPr wrap="square" lIns="0" tIns="0" rIns="0" bIns="0" rtlCol="0" anchor="t"/>
          <a:lstStyle/>
          <a:p>
            <a:pPr marL="0" indent="0" algn="just">
              <a:lnSpc>
                <a:spcPts val="2700"/>
              </a:lnSpc>
              <a:buNone/>
            </a:pPr>
            <a:r>
              <a:rPr lang="en-US" sz="1650" dirty="0">
                <a:solidFill>
                  <a:srgbClr val="DCD7E5"/>
                </a:solidFill>
                <a:latin typeface="Heebo" pitchFamily="34" charset="0"/>
                <a:ea typeface="Heebo" pitchFamily="34" charset="-122"/>
                <a:cs typeface="Heebo" pitchFamily="34" charset="-120"/>
              </a:rPr>
              <a:t>Intégrer le système avec des plateformes de réservation en ligne et des systèmes de gestion des employés.</a:t>
            </a:r>
            <a:endParaRPr lang="en-US" sz="1650" dirty="0"/>
          </a:p>
        </p:txBody>
      </p:sp>
      <p:sp>
        <p:nvSpPr>
          <p:cNvPr id="11" name="Shape 7"/>
          <p:cNvSpPr/>
          <p:nvPr/>
        </p:nvSpPr>
        <p:spPr>
          <a:xfrm>
            <a:off x="5199936" y="5456277"/>
            <a:ext cx="484703" cy="484703"/>
          </a:xfrm>
          <a:prstGeom prst="roundRect">
            <a:avLst>
              <a:gd name="adj" fmla="val 18670"/>
            </a:avLst>
          </a:prstGeom>
          <a:solidFill>
            <a:srgbClr val="31136C"/>
          </a:solidFill>
          <a:ln w="7620">
            <a:solidFill>
              <a:srgbClr val="4A2C85"/>
            </a:solidFill>
            <a:prstDash val="solid"/>
          </a:ln>
        </p:spPr>
      </p:sp>
      <p:sp>
        <p:nvSpPr>
          <p:cNvPr id="12" name="Text 8"/>
          <p:cNvSpPr/>
          <p:nvPr/>
        </p:nvSpPr>
        <p:spPr>
          <a:xfrm>
            <a:off x="5350431" y="5537002"/>
            <a:ext cx="183594" cy="323136"/>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3" name="Text 9"/>
          <p:cNvSpPr/>
          <p:nvPr/>
        </p:nvSpPr>
        <p:spPr>
          <a:xfrm>
            <a:off x="5900023" y="5456277"/>
            <a:ext cx="2966680" cy="336590"/>
          </a:xfrm>
          <a:prstGeom prst="rect">
            <a:avLst/>
          </a:prstGeom>
          <a:noFill/>
          <a:ln/>
        </p:spPr>
        <p:txBody>
          <a:bodyPr wrap="none" lIns="0" tIns="0" rIns="0" bIns="0" rtlCol="0" anchor="t"/>
          <a:lstStyle/>
          <a:p>
            <a:pPr marL="0" indent="0">
              <a:lnSpc>
                <a:spcPts val="2650"/>
              </a:lnSpc>
              <a:buNone/>
            </a:pPr>
            <a:r>
              <a:rPr lang="en-US" sz="2100" dirty="0">
                <a:solidFill>
                  <a:srgbClr val="DCD7E5"/>
                </a:solidFill>
                <a:latin typeface="Montserrat" pitchFamily="34" charset="0"/>
                <a:ea typeface="Montserrat" pitchFamily="34" charset="-122"/>
                <a:cs typeface="Montserrat" pitchFamily="34" charset="-120"/>
              </a:rPr>
              <a:t>Intelligence artificielle</a:t>
            </a:r>
            <a:endParaRPr lang="en-US" sz="2100" dirty="0"/>
          </a:p>
        </p:txBody>
      </p:sp>
      <p:sp>
        <p:nvSpPr>
          <p:cNvPr id="14" name="Text 10"/>
          <p:cNvSpPr/>
          <p:nvPr/>
        </p:nvSpPr>
        <p:spPr>
          <a:xfrm>
            <a:off x="5900023" y="5922050"/>
            <a:ext cx="3530441" cy="1034415"/>
          </a:xfrm>
          <a:prstGeom prst="rect">
            <a:avLst/>
          </a:prstGeom>
          <a:noFill/>
          <a:ln/>
        </p:spPr>
        <p:txBody>
          <a:bodyPr wrap="square" lIns="0" tIns="0" rIns="0" bIns="0" rtlCol="0" anchor="t"/>
          <a:lstStyle/>
          <a:p>
            <a:pPr marL="0" indent="0" algn="just">
              <a:lnSpc>
                <a:spcPts val="2700"/>
              </a:lnSpc>
              <a:buNone/>
            </a:pPr>
            <a:r>
              <a:rPr lang="en-US" sz="1650" dirty="0">
                <a:solidFill>
                  <a:srgbClr val="DCD7E5"/>
                </a:solidFill>
                <a:latin typeface="Heebo" pitchFamily="34" charset="0"/>
                <a:ea typeface="Heebo" pitchFamily="34" charset="-122"/>
                <a:cs typeface="Heebo" pitchFamily="34" charset="-120"/>
              </a:rPr>
              <a:t>Utiliser l'IA pour automatiser des tâches, analyser les données et prédire les tendances du marché.</a:t>
            </a:r>
            <a:endParaRPr lang="en-US" sz="1650" dirty="0"/>
          </a:p>
        </p:txBody>
      </p:sp>
      <p:sp>
        <p:nvSpPr>
          <p:cNvPr id="15" name="Shape 11"/>
          <p:cNvSpPr/>
          <p:nvPr/>
        </p:nvSpPr>
        <p:spPr>
          <a:xfrm>
            <a:off x="9645848" y="5456277"/>
            <a:ext cx="484703" cy="484703"/>
          </a:xfrm>
          <a:prstGeom prst="roundRect">
            <a:avLst>
              <a:gd name="adj" fmla="val 18670"/>
            </a:avLst>
          </a:prstGeom>
          <a:solidFill>
            <a:srgbClr val="31136C"/>
          </a:solidFill>
          <a:ln w="7620">
            <a:solidFill>
              <a:srgbClr val="4A2C85"/>
            </a:solidFill>
            <a:prstDash val="solid"/>
          </a:ln>
        </p:spPr>
      </p:sp>
      <p:sp>
        <p:nvSpPr>
          <p:cNvPr id="16" name="Text 12"/>
          <p:cNvSpPr/>
          <p:nvPr/>
        </p:nvSpPr>
        <p:spPr>
          <a:xfrm>
            <a:off x="9797058" y="5537002"/>
            <a:ext cx="182285" cy="323136"/>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17" name="Text 13"/>
          <p:cNvSpPr/>
          <p:nvPr/>
        </p:nvSpPr>
        <p:spPr>
          <a:xfrm>
            <a:off x="10345936" y="5456277"/>
            <a:ext cx="3530441" cy="673179"/>
          </a:xfrm>
          <a:prstGeom prst="rect">
            <a:avLst/>
          </a:prstGeom>
          <a:noFill/>
          <a:ln/>
        </p:spPr>
        <p:txBody>
          <a:bodyPr wrap="square" lIns="0" tIns="0" rIns="0" bIns="0" rtlCol="0" anchor="t"/>
          <a:lstStyle/>
          <a:p>
            <a:pPr marL="0" indent="0">
              <a:lnSpc>
                <a:spcPts val="2650"/>
              </a:lnSpc>
              <a:buNone/>
            </a:pPr>
            <a:r>
              <a:rPr lang="en-US" sz="2100" dirty="0">
                <a:solidFill>
                  <a:srgbClr val="DCD7E5"/>
                </a:solidFill>
                <a:latin typeface="Montserrat" pitchFamily="34" charset="0"/>
                <a:ea typeface="Montserrat" pitchFamily="34" charset="-122"/>
                <a:cs typeface="Montserrat" pitchFamily="34" charset="-120"/>
              </a:rPr>
              <a:t>Expérience client personnalisée</a:t>
            </a:r>
            <a:endParaRPr lang="en-US" sz="2100" dirty="0"/>
          </a:p>
        </p:txBody>
      </p:sp>
      <p:sp>
        <p:nvSpPr>
          <p:cNvPr id="18" name="Text 14"/>
          <p:cNvSpPr/>
          <p:nvPr/>
        </p:nvSpPr>
        <p:spPr>
          <a:xfrm>
            <a:off x="10345936" y="6258639"/>
            <a:ext cx="3530441" cy="1034415"/>
          </a:xfrm>
          <a:prstGeom prst="rect">
            <a:avLst/>
          </a:prstGeom>
          <a:noFill/>
          <a:ln/>
        </p:spPr>
        <p:txBody>
          <a:bodyPr wrap="square" lIns="0" tIns="0" rIns="0" bIns="0" rtlCol="0" anchor="t"/>
          <a:lstStyle/>
          <a:p>
            <a:pPr marL="0" indent="0" algn="just">
              <a:lnSpc>
                <a:spcPts val="2700"/>
              </a:lnSpc>
              <a:buNone/>
            </a:pPr>
            <a:r>
              <a:rPr lang="en-US" sz="1650" dirty="0">
                <a:solidFill>
                  <a:srgbClr val="DCD7E5"/>
                </a:solidFill>
                <a:latin typeface="Heebo" pitchFamily="34" charset="0"/>
                <a:ea typeface="Heebo" pitchFamily="34" charset="-122"/>
                <a:cs typeface="Heebo" pitchFamily="34" charset="-120"/>
              </a:rPr>
              <a:t>Utiliser les données pour personnaliser l'expérience client et offrir des services sur mesure.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744" y="34118"/>
            <a:ext cx="14630400" cy="8229600"/>
          </a:xfrm>
          <a:prstGeom prst="rect">
            <a:avLst/>
          </a:prstGeom>
          <a:solidFill>
            <a:schemeClr val="bg2">
              <a:lumMod val="25000"/>
              <a:alpha val="75000"/>
            </a:schemeClr>
          </a:solidFill>
          <a:ln/>
        </p:spPr>
      </p:sp>
      <p:sp>
        <p:nvSpPr>
          <p:cNvPr id="5" name="Text 1"/>
          <p:cNvSpPr/>
          <p:nvPr/>
        </p:nvSpPr>
        <p:spPr>
          <a:xfrm>
            <a:off x="6214824" y="572333"/>
            <a:ext cx="7687151" cy="1035751"/>
          </a:xfrm>
          <a:prstGeom prst="rect">
            <a:avLst/>
          </a:prstGeom>
          <a:noFill/>
          <a:ln/>
        </p:spPr>
        <p:txBody>
          <a:bodyPr wrap="square" lIns="0" tIns="0" rIns="0" bIns="0" rtlCol="0" anchor="t"/>
          <a:lstStyle/>
          <a:p>
            <a:pPr marL="0" indent="0" algn="ctr">
              <a:lnSpc>
                <a:spcPts val="5100"/>
              </a:lnSpc>
              <a:buNone/>
            </a:pPr>
            <a:r>
              <a:rPr lang="en-US" sz="4200" dirty="0">
                <a:solidFill>
                  <a:srgbClr val="F2F0F4"/>
                </a:solidFill>
                <a:latin typeface="Montserrat" pitchFamily="34" charset="0"/>
              </a:rPr>
              <a:t>Introduction à la gestion d'hôtel</a:t>
            </a:r>
          </a:p>
        </p:txBody>
      </p:sp>
      <p:sp>
        <p:nvSpPr>
          <p:cNvPr id="7" name="Shape 3"/>
          <p:cNvSpPr/>
          <p:nvPr/>
        </p:nvSpPr>
        <p:spPr>
          <a:xfrm>
            <a:off x="6230588" y="4566402"/>
            <a:ext cx="468273" cy="468273"/>
          </a:xfrm>
          <a:prstGeom prst="roundRect">
            <a:avLst>
              <a:gd name="adj" fmla="val 18668"/>
            </a:avLst>
          </a:prstGeom>
          <a:solidFill>
            <a:srgbClr val="31136C"/>
          </a:solidFill>
          <a:ln w="7620">
            <a:solidFill>
              <a:srgbClr val="4A2C85"/>
            </a:solidFill>
            <a:prstDash val="solid"/>
          </a:ln>
        </p:spPr>
      </p:sp>
      <p:sp>
        <p:nvSpPr>
          <p:cNvPr id="8" name="Text 4"/>
          <p:cNvSpPr/>
          <p:nvPr/>
        </p:nvSpPr>
        <p:spPr>
          <a:xfrm>
            <a:off x="6408349" y="4628617"/>
            <a:ext cx="112752" cy="312182"/>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1</a:t>
            </a:r>
            <a:endParaRPr lang="en-US" sz="2450" dirty="0"/>
          </a:p>
        </p:txBody>
      </p:sp>
      <p:sp>
        <p:nvSpPr>
          <p:cNvPr id="9" name="Text 5"/>
          <p:cNvSpPr/>
          <p:nvPr/>
        </p:nvSpPr>
        <p:spPr>
          <a:xfrm>
            <a:off x="6933278" y="4632931"/>
            <a:ext cx="2601635" cy="325160"/>
          </a:xfrm>
          <a:prstGeom prst="rect">
            <a:avLst/>
          </a:prstGeom>
          <a:noFill/>
          <a:ln/>
        </p:spPr>
        <p:txBody>
          <a:bodyPr wrap="none" lIns="0" tIns="0" rIns="0" bIns="0" rtlCol="0" anchor="t"/>
          <a:lstStyle/>
          <a:p>
            <a:pPr marL="0" indent="0">
              <a:lnSpc>
                <a:spcPts val="2550"/>
              </a:lnSpc>
              <a:buNone/>
            </a:pPr>
            <a:r>
              <a:rPr lang="en-US" sz="2000" dirty="0">
                <a:solidFill>
                  <a:srgbClr val="DCD7E5"/>
                </a:solidFill>
                <a:latin typeface="Montserrat" pitchFamily="34" charset="0"/>
                <a:ea typeface="Montserrat" pitchFamily="34" charset="-122"/>
                <a:cs typeface="Montserrat" pitchFamily="34" charset="-120"/>
              </a:rPr>
              <a:t>Réservations</a:t>
            </a:r>
            <a:endParaRPr lang="en-US" sz="2000" dirty="0"/>
          </a:p>
        </p:txBody>
      </p:sp>
      <p:sp>
        <p:nvSpPr>
          <p:cNvPr id="11" name="Shape 7"/>
          <p:cNvSpPr/>
          <p:nvPr/>
        </p:nvSpPr>
        <p:spPr>
          <a:xfrm>
            <a:off x="10919213" y="4487566"/>
            <a:ext cx="468273" cy="468273"/>
          </a:xfrm>
          <a:prstGeom prst="roundRect">
            <a:avLst>
              <a:gd name="adj" fmla="val 18668"/>
            </a:avLst>
          </a:prstGeom>
          <a:solidFill>
            <a:srgbClr val="31136C"/>
          </a:solidFill>
          <a:ln w="7620">
            <a:solidFill>
              <a:srgbClr val="4A2C85"/>
            </a:solidFill>
            <a:prstDash val="solid"/>
          </a:ln>
        </p:spPr>
      </p:sp>
      <p:sp>
        <p:nvSpPr>
          <p:cNvPr id="12" name="Text 8"/>
          <p:cNvSpPr/>
          <p:nvPr/>
        </p:nvSpPr>
        <p:spPr>
          <a:xfrm>
            <a:off x="11064588" y="4565552"/>
            <a:ext cx="177403" cy="312182"/>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2</a:t>
            </a:r>
            <a:endParaRPr lang="en-US" sz="2450" dirty="0"/>
          </a:p>
        </p:txBody>
      </p:sp>
      <p:sp>
        <p:nvSpPr>
          <p:cNvPr id="13" name="Text 9"/>
          <p:cNvSpPr/>
          <p:nvPr/>
        </p:nvSpPr>
        <p:spPr>
          <a:xfrm>
            <a:off x="11691272" y="4583730"/>
            <a:ext cx="2601635" cy="325160"/>
          </a:xfrm>
          <a:prstGeom prst="rect">
            <a:avLst/>
          </a:prstGeom>
          <a:noFill/>
          <a:ln/>
        </p:spPr>
        <p:txBody>
          <a:bodyPr wrap="none" lIns="0" tIns="0" rIns="0" bIns="0" rtlCol="0" anchor="t"/>
          <a:lstStyle/>
          <a:p>
            <a:pPr marL="0" indent="0">
              <a:lnSpc>
                <a:spcPts val="2550"/>
              </a:lnSpc>
              <a:buNone/>
            </a:pPr>
            <a:r>
              <a:rPr lang="en-US" sz="2000" dirty="0">
                <a:solidFill>
                  <a:srgbClr val="DCD7E5"/>
                </a:solidFill>
                <a:latin typeface="Montserrat" pitchFamily="34" charset="0"/>
                <a:ea typeface="Montserrat" pitchFamily="34" charset="-122"/>
                <a:cs typeface="Montserrat" pitchFamily="34" charset="-120"/>
              </a:rPr>
              <a:t>Accueil</a:t>
            </a:r>
            <a:endParaRPr lang="en-US" sz="2000" dirty="0"/>
          </a:p>
        </p:txBody>
      </p:sp>
      <p:sp>
        <p:nvSpPr>
          <p:cNvPr id="15" name="Shape 11"/>
          <p:cNvSpPr/>
          <p:nvPr/>
        </p:nvSpPr>
        <p:spPr>
          <a:xfrm>
            <a:off x="6214824" y="5732028"/>
            <a:ext cx="468273" cy="468273"/>
          </a:xfrm>
          <a:prstGeom prst="roundRect">
            <a:avLst>
              <a:gd name="adj" fmla="val 18668"/>
            </a:avLst>
          </a:prstGeom>
          <a:solidFill>
            <a:srgbClr val="31136C"/>
          </a:solidFill>
          <a:ln w="7620">
            <a:solidFill>
              <a:srgbClr val="4A2C85"/>
            </a:solidFill>
            <a:prstDash val="solid"/>
          </a:ln>
        </p:spPr>
      </p:sp>
      <p:sp>
        <p:nvSpPr>
          <p:cNvPr id="16" name="Text 12"/>
          <p:cNvSpPr/>
          <p:nvPr/>
        </p:nvSpPr>
        <p:spPr>
          <a:xfrm flipH="1">
            <a:off x="6364264" y="5866357"/>
            <a:ext cx="278644" cy="199613"/>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3</a:t>
            </a:r>
            <a:endParaRPr lang="en-US" sz="2450" dirty="0"/>
          </a:p>
        </p:txBody>
      </p:sp>
      <p:sp>
        <p:nvSpPr>
          <p:cNvPr id="17" name="Text 13"/>
          <p:cNvSpPr/>
          <p:nvPr/>
        </p:nvSpPr>
        <p:spPr>
          <a:xfrm>
            <a:off x="6891218" y="5839301"/>
            <a:ext cx="2949059" cy="325160"/>
          </a:xfrm>
          <a:prstGeom prst="rect">
            <a:avLst/>
          </a:prstGeom>
          <a:noFill/>
          <a:ln/>
        </p:spPr>
        <p:txBody>
          <a:bodyPr wrap="none" lIns="0" tIns="0" rIns="0" bIns="0" rtlCol="0" anchor="t"/>
          <a:lstStyle/>
          <a:p>
            <a:pPr marL="0" indent="0">
              <a:lnSpc>
                <a:spcPts val="2550"/>
              </a:lnSpc>
              <a:buNone/>
            </a:pPr>
            <a:r>
              <a:rPr lang="en-US" sz="2000" dirty="0">
                <a:solidFill>
                  <a:srgbClr val="DCD7E5"/>
                </a:solidFill>
                <a:latin typeface="Montserrat" pitchFamily="34" charset="0"/>
                <a:ea typeface="Montserrat" pitchFamily="34" charset="-122"/>
                <a:cs typeface="Montserrat" pitchFamily="34" charset="-120"/>
              </a:rPr>
              <a:t>Gestion des Chambres</a:t>
            </a:r>
            <a:endParaRPr lang="en-US" sz="2000" dirty="0"/>
          </a:p>
        </p:txBody>
      </p:sp>
      <p:sp>
        <p:nvSpPr>
          <p:cNvPr id="19" name="Shape 15"/>
          <p:cNvSpPr/>
          <p:nvPr/>
        </p:nvSpPr>
        <p:spPr>
          <a:xfrm>
            <a:off x="10903440" y="5763556"/>
            <a:ext cx="468273" cy="468273"/>
          </a:xfrm>
          <a:prstGeom prst="roundRect">
            <a:avLst>
              <a:gd name="adj" fmla="val 18668"/>
            </a:avLst>
          </a:prstGeom>
          <a:solidFill>
            <a:srgbClr val="31136C"/>
          </a:solidFill>
          <a:ln w="7620">
            <a:solidFill>
              <a:srgbClr val="4A2C85"/>
            </a:solidFill>
            <a:prstDash val="solid"/>
          </a:ln>
        </p:spPr>
      </p:sp>
      <p:sp>
        <p:nvSpPr>
          <p:cNvPr id="20" name="Text 16"/>
          <p:cNvSpPr/>
          <p:nvPr/>
        </p:nvSpPr>
        <p:spPr>
          <a:xfrm>
            <a:off x="11034289" y="5857308"/>
            <a:ext cx="206454" cy="312182"/>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4</a:t>
            </a:r>
            <a:endParaRPr lang="en-US" sz="2450" dirty="0"/>
          </a:p>
        </p:txBody>
      </p:sp>
      <p:sp>
        <p:nvSpPr>
          <p:cNvPr id="21" name="Text 17"/>
          <p:cNvSpPr/>
          <p:nvPr/>
        </p:nvSpPr>
        <p:spPr>
          <a:xfrm>
            <a:off x="11675500" y="5850881"/>
            <a:ext cx="2601635" cy="325160"/>
          </a:xfrm>
          <a:prstGeom prst="rect">
            <a:avLst/>
          </a:prstGeom>
          <a:noFill/>
          <a:ln/>
        </p:spPr>
        <p:txBody>
          <a:bodyPr wrap="none" lIns="0" tIns="0" rIns="0" bIns="0" rtlCol="0" anchor="t"/>
          <a:lstStyle/>
          <a:p>
            <a:pPr marL="0" indent="0">
              <a:lnSpc>
                <a:spcPts val="2550"/>
              </a:lnSpc>
              <a:buNone/>
            </a:pPr>
            <a:r>
              <a:rPr lang="en-US" sz="2000" dirty="0">
                <a:solidFill>
                  <a:srgbClr val="DCD7E5"/>
                </a:solidFill>
                <a:latin typeface="Montserrat" pitchFamily="34" charset="0"/>
                <a:ea typeface="Montserrat" pitchFamily="34" charset="-122"/>
                <a:cs typeface="Montserrat" pitchFamily="34" charset="-120"/>
              </a:rPr>
              <a:t>Services</a:t>
            </a:r>
            <a:endParaRPr lang="en-US" sz="2000" dirty="0"/>
          </a:p>
        </p:txBody>
      </p:sp>
      <p:pic>
        <p:nvPicPr>
          <p:cNvPr id="24" name="Image 0" descr="preencoded.png">
            <a:extLst>
              <a:ext uri="{FF2B5EF4-FFF2-40B4-BE49-F238E27FC236}">
                <a16:creationId xmlns:a16="http://schemas.microsoft.com/office/drawing/2014/main" id="{CEABFD1C-CFF4-7C3E-F952-A0CDEC9CE7C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5744" y="2586"/>
            <a:ext cx="5486400" cy="8229600"/>
          </a:xfrm>
          <a:prstGeom prst="rect">
            <a:avLst/>
          </a:prstGeom>
        </p:spPr>
      </p:pic>
      <p:sp>
        <p:nvSpPr>
          <p:cNvPr id="26" name="Text 2">
            <a:extLst>
              <a:ext uri="{FF2B5EF4-FFF2-40B4-BE49-F238E27FC236}">
                <a16:creationId xmlns:a16="http://schemas.microsoft.com/office/drawing/2014/main" id="{01B3082A-A31B-284C-18D2-AE72D8B88D47}"/>
              </a:ext>
            </a:extLst>
          </p:cNvPr>
          <p:cNvSpPr/>
          <p:nvPr/>
        </p:nvSpPr>
        <p:spPr>
          <a:xfrm>
            <a:off x="5945204" y="1732680"/>
            <a:ext cx="8226389" cy="4699645"/>
          </a:xfrm>
          <a:prstGeom prst="rect">
            <a:avLst/>
          </a:prstGeom>
          <a:noFill/>
          <a:ln/>
        </p:spPr>
        <p:txBody>
          <a:bodyPr wrap="square" lIns="0" tIns="0" rIns="0" bIns="0" rtlCol="0" anchor="t"/>
          <a:lstStyle/>
          <a:p>
            <a:pPr algn="just">
              <a:lnSpc>
                <a:spcPct val="150000"/>
              </a:lnSpc>
            </a:pPr>
            <a:r>
              <a:rPr lang="fr-FR" sz="2000" dirty="0">
                <a:solidFill>
                  <a:srgbClr val="DCD7E5"/>
                </a:solidFill>
                <a:latin typeface="Montserrat" pitchFamily="34" charset="0"/>
              </a:rPr>
              <a:t>La gestion d'un hôtel couvre divers aspects essentiels, notamment la réservation, l'accueil des clients, ainsi que la gestion des chambres et des services. Pour optimiser ces opérations, ce projet se concentre sur le développement d'une application RESTful utilisant Flask,</a:t>
            </a:r>
          </a:p>
          <a:p>
            <a:pPr algn="just">
              <a:lnSpc>
                <a:spcPct val="150000"/>
              </a:lnSpc>
            </a:pPr>
            <a:endParaRPr lang="en-US" sz="2000" dirty="0">
              <a:solidFill>
                <a:srgbClr val="DCD7E5"/>
              </a:solidFill>
              <a:latin typeface="Montserrat"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215"/>
            <a:ext cx="14630400" cy="8229600"/>
          </a:xfrm>
          <a:prstGeom prst="rect">
            <a:avLst/>
          </a:prstGeom>
          <a:solidFill>
            <a:schemeClr val="bg2">
              <a:lumMod val="25000"/>
              <a:alpha val="75000"/>
            </a:schemeClr>
          </a:solidFill>
          <a:ln/>
        </p:spPr>
      </p:sp>
      <p:sp>
        <p:nvSpPr>
          <p:cNvPr id="26" name="Text 2">
            <a:extLst>
              <a:ext uri="{FF2B5EF4-FFF2-40B4-BE49-F238E27FC236}">
                <a16:creationId xmlns:a16="http://schemas.microsoft.com/office/drawing/2014/main" id="{F5C166BD-1D06-C5D2-07A9-82F929F846BA}"/>
              </a:ext>
            </a:extLst>
          </p:cNvPr>
          <p:cNvSpPr/>
          <p:nvPr/>
        </p:nvSpPr>
        <p:spPr>
          <a:xfrm>
            <a:off x="6101120" y="1319093"/>
            <a:ext cx="7914561" cy="1097756"/>
          </a:xfrm>
          <a:prstGeom prst="rect">
            <a:avLst/>
          </a:prstGeom>
          <a:noFill/>
          <a:ln/>
        </p:spPr>
        <p:txBody>
          <a:bodyPr wrap="square" lIns="0" tIns="0" rIns="0" bIns="0" rtlCol="0" anchor="t"/>
          <a:lstStyle/>
          <a:p>
            <a:pPr marL="0" indent="0">
              <a:lnSpc>
                <a:spcPts val="4300"/>
              </a:lnSpc>
              <a:buNone/>
            </a:pPr>
            <a:r>
              <a:rPr lang="en-US" sz="4200" dirty="0">
                <a:solidFill>
                  <a:srgbClr val="F2F0F4"/>
                </a:solidFill>
                <a:latin typeface="Montserrat" pitchFamily="34" charset="0"/>
              </a:rPr>
              <a:t>Étape 1 : Configuration de l'Environnement</a:t>
            </a:r>
          </a:p>
        </p:txBody>
      </p:sp>
      <p:sp>
        <p:nvSpPr>
          <p:cNvPr id="27" name="Shape 3">
            <a:extLst>
              <a:ext uri="{FF2B5EF4-FFF2-40B4-BE49-F238E27FC236}">
                <a16:creationId xmlns:a16="http://schemas.microsoft.com/office/drawing/2014/main" id="{97E87640-F5D3-E7E5-B3F8-DD25912597E0}"/>
              </a:ext>
            </a:extLst>
          </p:cNvPr>
          <p:cNvSpPr/>
          <p:nvPr/>
        </p:nvSpPr>
        <p:spPr>
          <a:xfrm>
            <a:off x="6353056" y="2680216"/>
            <a:ext cx="22860" cy="4230291"/>
          </a:xfrm>
          <a:prstGeom prst="roundRect">
            <a:avLst>
              <a:gd name="adj" fmla="val 40000"/>
            </a:avLst>
          </a:prstGeom>
          <a:solidFill>
            <a:srgbClr val="000000">
              <a:alpha val="8000"/>
            </a:srgbClr>
          </a:solidFill>
          <a:ln>
            <a:solidFill>
              <a:schemeClr val="bg1"/>
            </a:solidFill>
          </a:ln>
        </p:spPr>
      </p:sp>
      <p:sp>
        <p:nvSpPr>
          <p:cNvPr id="28" name="Shape 4">
            <a:extLst>
              <a:ext uri="{FF2B5EF4-FFF2-40B4-BE49-F238E27FC236}">
                <a16:creationId xmlns:a16="http://schemas.microsoft.com/office/drawing/2014/main" id="{73F1DADF-3A11-0261-C24C-29265D05557F}"/>
              </a:ext>
            </a:extLst>
          </p:cNvPr>
          <p:cNvSpPr/>
          <p:nvPr/>
        </p:nvSpPr>
        <p:spPr>
          <a:xfrm>
            <a:off x="6539210" y="3063835"/>
            <a:ext cx="614720" cy="22860"/>
          </a:xfrm>
          <a:prstGeom prst="roundRect">
            <a:avLst>
              <a:gd name="adj" fmla="val 40000"/>
            </a:avLst>
          </a:prstGeom>
          <a:solidFill>
            <a:srgbClr val="151617"/>
          </a:solidFill>
          <a:ln>
            <a:solidFill>
              <a:schemeClr val="bg1"/>
            </a:solidFill>
          </a:ln>
        </p:spPr>
      </p:sp>
      <p:sp>
        <p:nvSpPr>
          <p:cNvPr id="29" name="Shape 5">
            <a:extLst>
              <a:ext uri="{FF2B5EF4-FFF2-40B4-BE49-F238E27FC236}">
                <a16:creationId xmlns:a16="http://schemas.microsoft.com/office/drawing/2014/main" id="{C2EB9610-96A1-F85D-4E88-BBC539391BB8}"/>
              </a:ext>
            </a:extLst>
          </p:cNvPr>
          <p:cNvSpPr/>
          <p:nvPr/>
        </p:nvSpPr>
        <p:spPr>
          <a:xfrm>
            <a:off x="6166902" y="2877741"/>
            <a:ext cx="395168" cy="395168"/>
          </a:xfrm>
          <a:prstGeom prst="roundRect">
            <a:avLst>
              <a:gd name="adj" fmla="val 2314"/>
            </a:avLst>
          </a:prstGeom>
          <a:solidFill>
            <a:srgbClr val="F8ECE4"/>
          </a:solidFill>
          <a:ln w="7620">
            <a:solidFill>
              <a:srgbClr val="151617"/>
            </a:solidFill>
            <a:prstDash val="solid"/>
          </a:ln>
        </p:spPr>
      </p:sp>
      <p:sp>
        <p:nvSpPr>
          <p:cNvPr id="30" name="Text 6">
            <a:extLst>
              <a:ext uri="{FF2B5EF4-FFF2-40B4-BE49-F238E27FC236}">
                <a16:creationId xmlns:a16="http://schemas.microsoft.com/office/drawing/2014/main" id="{D88FCFB3-1C18-2C3A-6D4A-93785CEAA372}"/>
              </a:ext>
            </a:extLst>
          </p:cNvPr>
          <p:cNvSpPr/>
          <p:nvPr/>
        </p:nvSpPr>
        <p:spPr>
          <a:xfrm>
            <a:off x="6309420" y="2943582"/>
            <a:ext cx="110133"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ea typeface="Montserrat" pitchFamily="34" charset="-122"/>
                <a:cs typeface="Montserrat" pitchFamily="34" charset="-120"/>
              </a:rPr>
              <a:t>1</a:t>
            </a:r>
            <a:endParaRPr lang="en-US" sz="2050" dirty="0"/>
          </a:p>
        </p:txBody>
      </p:sp>
      <p:sp>
        <p:nvSpPr>
          <p:cNvPr id="31" name="Text 7">
            <a:extLst>
              <a:ext uri="{FF2B5EF4-FFF2-40B4-BE49-F238E27FC236}">
                <a16:creationId xmlns:a16="http://schemas.microsoft.com/office/drawing/2014/main" id="{C148802F-6A1F-A9D2-5562-5D87C88411A1}"/>
              </a:ext>
            </a:extLst>
          </p:cNvPr>
          <p:cNvSpPr/>
          <p:nvPr/>
        </p:nvSpPr>
        <p:spPr>
          <a:xfrm>
            <a:off x="7330559" y="2855833"/>
            <a:ext cx="3036332"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ea typeface="Montserrat" pitchFamily="34" charset="-122"/>
                <a:cs typeface="Montserrat" pitchFamily="34" charset="-120"/>
              </a:rPr>
              <a:t>Créer un Dépôt Git Public</a:t>
            </a:r>
            <a:endParaRPr lang="en-US" sz="1700" dirty="0">
              <a:solidFill>
                <a:schemeClr val="bg1"/>
              </a:solidFill>
            </a:endParaRPr>
          </a:p>
        </p:txBody>
      </p:sp>
      <p:sp>
        <p:nvSpPr>
          <p:cNvPr id="32" name="Text 8">
            <a:extLst>
              <a:ext uri="{FF2B5EF4-FFF2-40B4-BE49-F238E27FC236}">
                <a16:creationId xmlns:a16="http://schemas.microsoft.com/office/drawing/2014/main" id="{5AAB1F43-D8B5-3258-8BB6-309AF00F8EC3}"/>
              </a:ext>
            </a:extLst>
          </p:cNvPr>
          <p:cNvSpPr/>
          <p:nvPr/>
        </p:nvSpPr>
        <p:spPr>
          <a:xfrm>
            <a:off x="7330559" y="3235643"/>
            <a:ext cx="6685121" cy="561975"/>
          </a:xfrm>
          <a:prstGeom prst="rect">
            <a:avLst/>
          </a:prstGeom>
          <a:noFill/>
          <a:ln/>
        </p:spPr>
        <p:txBody>
          <a:bodyPr wrap="square" lIns="0" tIns="0" rIns="0" bIns="0" rtlCol="0" anchor="t"/>
          <a:lstStyle/>
          <a:p>
            <a:pPr marL="0" indent="0" algn="l">
              <a:lnSpc>
                <a:spcPts val="2200"/>
              </a:lnSpc>
              <a:buNone/>
            </a:pPr>
            <a:r>
              <a:rPr lang="en-US" sz="1350" dirty="0">
                <a:solidFill>
                  <a:schemeClr val="bg1"/>
                </a:solidFill>
                <a:latin typeface="Inconsolata" pitchFamily="34" charset="0"/>
                <a:ea typeface="Inconsolata" pitchFamily="34" charset="-122"/>
                <a:cs typeface="Inconsolata" pitchFamily="34" charset="-120"/>
              </a:rPr>
              <a:t>Créez un dépôt Git public sur GitHub. Ce dépôt servira de référentiel pour le code et permettra la collaboration entre les membres de l'équipe.</a:t>
            </a:r>
            <a:endParaRPr lang="en-US" sz="1350" dirty="0">
              <a:solidFill>
                <a:schemeClr val="bg1"/>
              </a:solidFill>
            </a:endParaRPr>
          </a:p>
        </p:txBody>
      </p:sp>
      <p:sp>
        <p:nvSpPr>
          <p:cNvPr id="33" name="Shape 9">
            <a:extLst>
              <a:ext uri="{FF2B5EF4-FFF2-40B4-BE49-F238E27FC236}">
                <a16:creationId xmlns:a16="http://schemas.microsoft.com/office/drawing/2014/main" id="{D7480CDD-9973-82DB-D71A-B681AF2DDB01}"/>
              </a:ext>
            </a:extLst>
          </p:cNvPr>
          <p:cNvSpPr/>
          <p:nvPr/>
        </p:nvSpPr>
        <p:spPr>
          <a:xfrm>
            <a:off x="6539210" y="4532471"/>
            <a:ext cx="614720" cy="22860"/>
          </a:xfrm>
          <a:prstGeom prst="roundRect">
            <a:avLst>
              <a:gd name="adj" fmla="val 40000"/>
            </a:avLst>
          </a:prstGeom>
          <a:solidFill>
            <a:srgbClr val="151617"/>
          </a:solidFill>
          <a:ln>
            <a:solidFill>
              <a:schemeClr val="bg1"/>
            </a:solidFill>
          </a:ln>
        </p:spPr>
      </p:sp>
      <p:sp>
        <p:nvSpPr>
          <p:cNvPr id="34" name="Shape 10">
            <a:extLst>
              <a:ext uri="{FF2B5EF4-FFF2-40B4-BE49-F238E27FC236}">
                <a16:creationId xmlns:a16="http://schemas.microsoft.com/office/drawing/2014/main" id="{06CE2984-60FA-B84B-D15D-F797CA8F8D45}"/>
              </a:ext>
            </a:extLst>
          </p:cNvPr>
          <p:cNvSpPr/>
          <p:nvPr/>
        </p:nvSpPr>
        <p:spPr>
          <a:xfrm>
            <a:off x="6166902" y="4346377"/>
            <a:ext cx="395168" cy="395168"/>
          </a:xfrm>
          <a:prstGeom prst="roundRect">
            <a:avLst>
              <a:gd name="adj" fmla="val 2314"/>
            </a:avLst>
          </a:prstGeom>
          <a:solidFill>
            <a:srgbClr val="F8ECE4"/>
          </a:solidFill>
          <a:ln w="7620">
            <a:solidFill>
              <a:srgbClr val="151617"/>
            </a:solidFill>
            <a:prstDash val="solid"/>
          </a:ln>
        </p:spPr>
      </p:sp>
      <p:sp>
        <p:nvSpPr>
          <p:cNvPr id="35" name="Text 11">
            <a:extLst>
              <a:ext uri="{FF2B5EF4-FFF2-40B4-BE49-F238E27FC236}">
                <a16:creationId xmlns:a16="http://schemas.microsoft.com/office/drawing/2014/main" id="{072145B6-FAC3-1596-8BE6-24CAF14E811B}"/>
              </a:ext>
            </a:extLst>
          </p:cNvPr>
          <p:cNvSpPr/>
          <p:nvPr/>
        </p:nvSpPr>
        <p:spPr>
          <a:xfrm>
            <a:off x="6284416" y="4412218"/>
            <a:ext cx="160139"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ea typeface="Montserrat" pitchFamily="34" charset="-122"/>
                <a:cs typeface="Montserrat" pitchFamily="34" charset="-120"/>
              </a:rPr>
              <a:t>2</a:t>
            </a:r>
            <a:endParaRPr lang="en-US" sz="2050" dirty="0"/>
          </a:p>
        </p:txBody>
      </p:sp>
      <p:sp>
        <p:nvSpPr>
          <p:cNvPr id="36" name="Text 12">
            <a:extLst>
              <a:ext uri="{FF2B5EF4-FFF2-40B4-BE49-F238E27FC236}">
                <a16:creationId xmlns:a16="http://schemas.microsoft.com/office/drawing/2014/main" id="{6A14FDFF-9FC6-068C-1A15-C9DC77870D7E}"/>
              </a:ext>
            </a:extLst>
          </p:cNvPr>
          <p:cNvSpPr/>
          <p:nvPr/>
        </p:nvSpPr>
        <p:spPr>
          <a:xfrm>
            <a:off x="7330559" y="4324469"/>
            <a:ext cx="3053001"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ea typeface="Montserrat" pitchFamily="34" charset="-122"/>
                <a:cs typeface="Montserrat" pitchFamily="34" charset="-120"/>
              </a:rPr>
              <a:t>Installation d'Apache NiFi</a:t>
            </a:r>
            <a:endParaRPr lang="en-US" sz="1700" dirty="0">
              <a:solidFill>
                <a:schemeClr val="bg1"/>
              </a:solidFill>
            </a:endParaRPr>
          </a:p>
        </p:txBody>
      </p:sp>
      <p:sp>
        <p:nvSpPr>
          <p:cNvPr id="37" name="Text 13">
            <a:extLst>
              <a:ext uri="{FF2B5EF4-FFF2-40B4-BE49-F238E27FC236}">
                <a16:creationId xmlns:a16="http://schemas.microsoft.com/office/drawing/2014/main" id="{45250A73-D62E-0A97-C03E-0D2BCD18791A}"/>
              </a:ext>
            </a:extLst>
          </p:cNvPr>
          <p:cNvSpPr/>
          <p:nvPr/>
        </p:nvSpPr>
        <p:spPr>
          <a:xfrm>
            <a:off x="7330559" y="4704278"/>
            <a:ext cx="6685121" cy="561975"/>
          </a:xfrm>
          <a:prstGeom prst="rect">
            <a:avLst/>
          </a:prstGeom>
          <a:noFill/>
          <a:ln/>
        </p:spPr>
        <p:txBody>
          <a:bodyPr wrap="square" lIns="0" tIns="0" rIns="0" bIns="0" rtlCol="0" anchor="t"/>
          <a:lstStyle/>
          <a:p>
            <a:pPr marL="0" indent="0" algn="l">
              <a:lnSpc>
                <a:spcPts val="2200"/>
              </a:lnSpc>
              <a:buNone/>
            </a:pPr>
            <a:r>
              <a:rPr lang="en-US" sz="1350" dirty="0">
                <a:solidFill>
                  <a:schemeClr val="bg1"/>
                </a:solidFill>
                <a:latin typeface="Inconsolata" pitchFamily="34" charset="0"/>
                <a:ea typeface="Inconsolata" pitchFamily="34" charset="-122"/>
                <a:cs typeface="Inconsolata" pitchFamily="34" charset="-120"/>
              </a:rPr>
              <a:t>Téléchargez et installez Apache NiFi sur votre machine. NiFi est un outil puissant pour automatiser l'ETL des données.</a:t>
            </a:r>
            <a:endParaRPr lang="en-US" sz="1350" dirty="0">
              <a:solidFill>
                <a:schemeClr val="bg1"/>
              </a:solidFill>
            </a:endParaRPr>
          </a:p>
        </p:txBody>
      </p:sp>
      <p:sp>
        <p:nvSpPr>
          <p:cNvPr id="38" name="Shape 14">
            <a:extLst>
              <a:ext uri="{FF2B5EF4-FFF2-40B4-BE49-F238E27FC236}">
                <a16:creationId xmlns:a16="http://schemas.microsoft.com/office/drawing/2014/main" id="{185F02F5-A708-83E2-9865-18B4D984D2D7}"/>
              </a:ext>
            </a:extLst>
          </p:cNvPr>
          <p:cNvSpPr/>
          <p:nvPr/>
        </p:nvSpPr>
        <p:spPr>
          <a:xfrm>
            <a:off x="6539210" y="6001107"/>
            <a:ext cx="614720" cy="22860"/>
          </a:xfrm>
          <a:prstGeom prst="roundRect">
            <a:avLst>
              <a:gd name="adj" fmla="val 40000"/>
            </a:avLst>
          </a:prstGeom>
          <a:solidFill>
            <a:srgbClr val="151617"/>
          </a:solidFill>
          <a:ln>
            <a:solidFill>
              <a:schemeClr val="bg1"/>
            </a:solidFill>
          </a:ln>
        </p:spPr>
      </p:sp>
      <p:sp>
        <p:nvSpPr>
          <p:cNvPr id="39" name="Shape 15">
            <a:extLst>
              <a:ext uri="{FF2B5EF4-FFF2-40B4-BE49-F238E27FC236}">
                <a16:creationId xmlns:a16="http://schemas.microsoft.com/office/drawing/2014/main" id="{87A2463A-26B5-06D5-1439-F08B22E036F5}"/>
              </a:ext>
            </a:extLst>
          </p:cNvPr>
          <p:cNvSpPr/>
          <p:nvPr/>
        </p:nvSpPr>
        <p:spPr>
          <a:xfrm>
            <a:off x="6166902" y="5815013"/>
            <a:ext cx="395168" cy="395168"/>
          </a:xfrm>
          <a:prstGeom prst="roundRect">
            <a:avLst>
              <a:gd name="adj" fmla="val 2314"/>
            </a:avLst>
          </a:prstGeom>
          <a:solidFill>
            <a:srgbClr val="F8ECE4"/>
          </a:solidFill>
          <a:ln w="7620">
            <a:solidFill>
              <a:srgbClr val="151617"/>
            </a:solidFill>
            <a:prstDash val="solid"/>
          </a:ln>
        </p:spPr>
      </p:sp>
      <p:sp>
        <p:nvSpPr>
          <p:cNvPr id="40" name="Text 16">
            <a:extLst>
              <a:ext uri="{FF2B5EF4-FFF2-40B4-BE49-F238E27FC236}">
                <a16:creationId xmlns:a16="http://schemas.microsoft.com/office/drawing/2014/main" id="{62AA348E-19C3-5DAA-3D70-04BF5137137D}"/>
              </a:ext>
            </a:extLst>
          </p:cNvPr>
          <p:cNvSpPr/>
          <p:nvPr/>
        </p:nvSpPr>
        <p:spPr>
          <a:xfrm>
            <a:off x="6283583" y="5880854"/>
            <a:ext cx="161806" cy="263485"/>
          </a:xfrm>
          <a:prstGeom prst="rect">
            <a:avLst/>
          </a:prstGeom>
          <a:noFill/>
          <a:ln/>
        </p:spPr>
        <p:txBody>
          <a:bodyPr wrap="none" lIns="0" tIns="0" rIns="0" bIns="0" rtlCol="0" anchor="t"/>
          <a:lstStyle/>
          <a:p>
            <a:pPr marL="0" indent="0" algn="ctr">
              <a:lnSpc>
                <a:spcPts val="2050"/>
              </a:lnSpc>
              <a:buNone/>
            </a:pPr>
            <a:r>
              <a:rPr lang="en-US" sz="2050" b="1" dirty="0">
                <a:latin typeface="Montserrat" pitchFamily="34" charset="0"/>
                <a:ea typeface="Montserrat" pitchFamily="34" charset="-122"/>
                <a:cs typeface="Montserrat" pitchFamily="34" charset="-120"/>
              </a:rPr>
              <a:t>3</a:t>
            </a:r>
            <a:endParaRPr lang="en-US" sz="2050" dirty="0"/>
          </a:p>
        </p:txBody>
      </p:sp>
      <p:sp>
        <p:nvSpPr>
          <p:cNvPr id="41" name="Text 17">
            <a:extLst>
              <a:ext uri="{FF2B5EF4-FFF2-40B4-BE49-F238E27FC236}">
                <a16:creationId xmlns:a16="http://schemas.microsoft.com/office/drawing/2014/main" id="{12E6C716-ED59-E35D-A7DB-841B37745E46}"/>
              </a:ext>
            </a:extLst>
          </p:cNvPr>
          <p:cNvSpPr/>
          <p:nvPr/>
        </p:nvSpPr>
        <p:spPr>
          <a:xfrm>
            <a:off x="7330559" y="5793105"/>
            <a:ext cx="2541984" cy="274439"/>
          </a:xfrm>
          <a:prstGeom prst="rect">
            <a:avLst/>
          </a:prstGeom>
          <a:noFill/>
          <a:ln/>
        </p:spPr>
        <p:txBody>
          <a:bodyPr wrap="none" lIns="0" tIns="0" rIns="0" bIns="0" rtlCol="0" anchor="t"/>
          <a:lstStyle/>
          <a:p>
            <a:pPr marL="0" indent="0" algn="l">
              <a:lnSpc>
                <a:spcPts val="2150"/>
              </a:lnSpc>
              <a:buNone/>
            </a:pPr>
            <a:r>
              <a:rPr lang="en-US" sz="1700" b="1" dirty="0">
                <a:solidFill>
                  <a:schemeClr val="bg1"/>
                </a:solidFill>
                <a:latin typeface="Montserrat" pitchFamily="34" charset="0"/>
                <a:ea typeface="Montserrat" pitchFamily="34" charset="-122"/>
                <a:cs typeface="Montserrat" pitchFamily="34" charset="-120"/>
              </a:rPr>
              <a:t>Configuration de NiFi</a:t>
            </a:r>
            <a:endParaRPr lang="en-US" sz="1700" dirty="0">
              <a:solidFill>
                <a:schemeClr val="bg1"/>
              </a:solidFill>
            </a:endParaRPr>
          </a:p>
        </p:txBody>
      </p:sp>
      <p:sp>
        <p:nvSpPr>
          <p:cNvPr id="42" name="Text 18">
            <a:extLst>
              <a:ext uri="{FF2B5EF4-FFF2-40B4-BE49-F238E27FC236}">
                <a16:creationId xmlns:a16="http://schemas.microsoft.com/office/drawing/2014/main" id="{A43BA6F5-153A-DD7D-BE74-FB29AE7CC200}"/>
              </a:ext>
            </a:extLst>
          </p:cNvPr>
          <p:cNvSpPr/>
          <p:nvPr/>
        </p:nvSpPr>
        <p:spPr>
          <a:xfrm>
            <a:off x="7330559" y="6172914"/>
            <a:ext cx="6685121" cy="561975"/>
          </a:xfrm>
          <a:prstGeom prst="rect">
            <a:avLst/>
          </a:prstGeom>
          <a:noFill/>
          <a:ln/>
        </p:spPr>
        <p:txBody>
          <a:bodyPr wrap="square" lIns="0" tIns="0" rIns="0" bIns="0" rtlCol="0" anchor="t"/>
          <a:lstStyle/>
          <a:p>
            <a:pPr marL="0" indent="0" algn="l">
              <a:lnSpc>
                <a:spcPts val="2200"/>
              </a:lnSpc>
              <a:buNone/>
            </a:pPr>
            <a:r>
              <a:rPr lang="en-US" sz="1350" dirty="0">
                <a:solidFill>
                  <a:schemeClr val="bg1"/>
                </a:solidFill>
                <a:latin typeface="Inconsolata" pitchFamily="34" charset="0"/>
                <a:ea typeface="Inconsolata" pitchFamily="34" charset="-122"/>
                <a:cs typeface="Inconsolata" pitchFamily="34" charset="-120"/>
              </a:rPr>
              <a:t>Configurez NiFi pour se connecter à votre base de données MySQL/PostgreSQL. Cela permettra à NiFi d'accéder aux données de l'hôtel.</a:t>
            </a:r>
            <a:endParaRPr lang="en-US" sz="1350" dirty="0">
              <a:solidFill>
                <a:schemeClr val="bg1"/>
              </a:solidFill>
            </a:endParaRPr>
          </a:p>
        </p:txBody>
      </p:sp>
      <p:pic>
        <p:nvPicPr>
          <p:cNvPr id="43" name="Image 0" descr="preencoded.png">
            <a:extLst>
              <a:ext uri="{FF2B5EF4-FFF2-40B4-BE49-F238E27FC236}">
                <a16:creationId xmlns:a16="http://schemas.microsoft.com/office/drawing/2014/main" id="{B2138CB9-A53F-968A-3D9A-ED464766B259}"/>
              </a:ext>
            </a:extLst>
          </p:cNvPr>
          <p:cNvPicPr>
            <a:picLocks noChangeAspect="1"/>
          </p:cNvPicPr>
          <p:nvPr/>
        </p:nvPicPr>
        <p:blipFill>
          <a:blip r:embed="rId4"/>
          <a:stretch>
            <a:fillRect/>
          </a:stretch>
        </p:blipFill>
        <p:spPr>
          <a:xfrm>
            <a:off x="0" y="0"/>
            <a:ext cx="5486400" cy="8229600"/>
          </a:xfrm>
          <a:prstGeom prst="rect">
            <a:avLst/>
          </a:prstGeom>
        </p:spPr>
      </p:pic>
    </p:spTree>
    <p:extLst>
      <p:ext uri="{BB962C8B-B14F-4D97-AF65-F5344CB8AC3E}">
        <p14:creationId xmlns:p14="http://schemas.microsoft.com/office/powerpoint/2010/main" val="738864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Shape 0">
            <a:extLst>
              <a:ext uri="{FF2B5EF4-FFF2-40B4-BE49-F238E27FC236}">
                <a16:creationId xmlns:a16="http://schemas.microsoft.com/office/drawing/2014/main" id="{1DD8ED03-0CA8-F0BE-29C4-D5D677750212}"/>
              </a:ext>
            </a:extLst>
          </p:cNvPr>
          <p:cNvSpPr/>
          <p:nvPr/>
        </p:nvSpPr>
        <p:spPr>
          <a:xfrm>
            <a:off x="0" y="0"/>
            <a:ext cx="14630400" cy="8229600"/>
          </a:xfrm>
          <a:prstGeom prst="rect">
            <a:avLst/>
          </a:prstGeom>
          <a:solidFill>
            <a:srgbClr val="181A24"/>
          </a:solidFill>
          <a:ln/>
        </p:spPr>
      </p:sp>
      <p:sp>
        <p:nvSpPr>
          <p:cNvPr id="5" name="Shape 1">
            <a:extLst>
              <a:ext uri="{FF2B5EF4-FFF2-40B4-BE49-F238E27FC236}">
                <a16:creationId xmlns:a16="http://schemas.microsoft.com/office/drawing/2014/main" id="{D64D0B77-E580-AA35-6377-F511B0A92386}"/>
              </a:ext>
            </a:extLst>
          </p:cNvPr>
          <p:cNvSpPr/>
          <p:nvPr/>
        </p:nvSpPr>
        <p:spPr>
          <a:xfrm>
            <a:off x="0" y="0"/>
            <a:ext cx="14630400" cy="8229600"/>
          </a:xfrm>
          <a:prstGeom prst="rect">
            <a:avLst/>
          </a:prstGeom>
          <a:solidFill>
            <a:srgbClr val="252833"/>
          </a:solidFill>
          <a:ln/>
        </p:spPr>
      </p:sp>
      <p:pic>
        <p:nvPicPr>
          <p:cNvPr id="6" name="Image 0" descr="preencoded.png">
            <a:extLst>
              <a:ext uri="{FF2B5EF4-FFF2-40B4-BE49-F238E27FC236}">
                <a16:creationId xmlns:a16="http://schemas.microsoft.com/office/drawing/2014/main" id="{F04D261D-3498-D4B7-E12A-91B7DB803F8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0" y="0"/>
            <a:ext cx="5074092" cy="8229600"/>
          </a:xfrm>
          <a:prstGeom prst="rect">
            <a:avLst/>
          </a:prstGeom>
        </p:spPr>
      </p:pic>
      <p:sp>
        <p:nvSpPr>
          <p:cNvPr id="7" name="Text 2">
            <a:extLst>
              <a:ext uri="{FF2B5EF4-FFF2-40B4-BE49-F238E27FC236}">
                <a16:creationId xmlns:a16="http://schemas.microsoft.com/office/drawing/2014/main" id="{DE78A70D-6675-879F-9459-DE9D39B4DC4C}"/>
              </a:ext>
            </a:extLst>
          </p:cNvPr>
          <p:cNvSpPr/>
          <p:nvPr/>
        </p:nvSpPr>
        <p:spPr>
          <a:xfrm>
            <a:off x="6743731" y="655677"/>
            <a:ext cx="7480697" cy="1397794"/>
          </a:xfrm>
          <a:prstGeom prst="rect">
            <a:avLst/>
          </a:prstGeom>
          <a:noFill/>
          <a:ln/>
        </p:spPr>
        <p:txBody>
          <a:bodyPr wrap="squar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Création d'un Dépôt Git Public</a:t>
            </a:r>
            <a:endParaRPr lang="en-US" sz="4400" dirty="0"/>
          </a:p>
        </p:txBody>
      </p:sp>
      <p:sp>
        <p:nvSpPr>
          <p:cNvPr id="8" name="Text 3">
            <a:extLst>
              <a:ext uri="{FF2B5EF4-FFF2-40B4-BE49-F238E27FC236}">
                <a16:creationId xmlns:a16="http://schemas.microsoft.com/office/drawing/2014/main" id="{31095F64-663D-5948-F9F0-E5020933F6E1}"/>
              </a:ext>
            </a:extLst>
          </p:cNvPr>
          <p:cNvSpPr/>
          <p:nvPr/>
        </p:nvSpPr>
        <p:spPr>
          <a:xfrm>
            <a:off x="6743731" y="2409825"/>
            <a:ext cx="7480697" cy="380167"/>
          </a:xfrm>
          <a:prstGeom prst="rect">
            <a:avLst/>
          </a:prstGeom>
          <a:noFill/>
          <a:ln/>
        </p:spPr>
        <p:txBody>
          <a:bodyPr wrap="none" lIns="0" tIns="0" rIns="0" bIns="0" rtlCol="0" anchor="t"/>
          <a:lstStyle/>
          <a:p>
            <a:pPr marL="0" indent="0">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Le contrôle de version est essentiel pour le développement collaboratif.</a:t>
            </a:r>
            <a:endParaRPr lang="en-US" sz="1850" dirty="0"/>
          </a:p>
        </p:txBody>
      </p:sp>
      <p:sp>
        <p:nvSpPr>
          <p:cNvPr id="9" name="Shape 4">
            <a:extLst>
              <a:ext uri="{FF2B5EF4-FFF2-40B4-BE49-F238E27FC236}">
                <a16:creationId xmlns:a16="http://schemas.microsoft.com/office/drawing/2014/main" id="{CEC1C4AE-D55B-2AC2-EC6E-7BC771430617}"/>
              </a:ext>
            </a:extLst>
          </p:cNvPr>
          <p:cNvSpPr/>
          <p:nvPr/>
        </p:nvSpPr>
        <p:spPr>
          <a:xfrm>
            <a:off x="7084845" y="3057287"/>
            <a:ext cx="30480" cy="4516636"/>
          </a:xfrm>
          <a:prstGeom prst="roundRect">
            <a:avLst>
              <a:gd name="adj" fmla="val 116952"/>
            </a:avLst>
          </a:prstGeom>
          <a:solidFill>
            <a:srgbClr val="5D606B"/>
          </a:solidFill>
          <a:ln/>
        </p:spPr>
      </p:sp>
      <p:sp>
        <p:nvSpPr>
          <p:cNvPr id="10" name="Shape 5">
            <a:extLst>
              <a:ext uri="{FF2B5EF4-FFF2-40B4-BE49-F238E27FC236}">
                <a16:creationId xmlns:a16="http://schemas.microsoft.com/office/drawing/2014/main" id="{E5C91F30-3E4C-C843-B8A2-AFDF677211B0}"/>
              </a:ext>
            </a:extLst>
          </p:cNvPr>
          <p:cNvSpPr/>
          <p:nvPr/>
        </p:nvSpPr>
        <p:spPr>
          <a:xfrm>
            <a:off x="7336900" y="3576638"/>
            <a:ext cx="831652" cy="30480"/>
          </a:xfrm>
          <a:prstGeom prst="roundRect">
            <a:avLst>
              <a:gd name="adj" fmla="val 116952"/>
            </a:avLst>
          </a:prstGeom>
          <a:solidFill>
            <a:srgbClr val="5D606B"/>
          </a:solidFill>
          <a:ln/>
        </p:spPr>
      </p:sp>
      <p:sp>
        <p:nvSpPr>
          <p:cNvPr id="11" name="Shape 6">
            <a:extLst>
              <a:ext uri="{FF2B5EF4-FFF2-40B4-BE49-F238E27FC236}">
                <a16:creationId xmlns:a16="http://schemas.microsoft.com/office/drawing/2014/main" id="{177F7682-E885-BD41-1CB7-42C8AA914E9B}"/>
              </a:ext>
            </a:extLst>
          </p:cNvPr>
          <p:cNvSpPr/>
          <p:nvPr/>
        </p:nvSpPr>
        <p:spPr>
          <a:xfrm>
            <a:off x="6832789" y="3324582"/>
            <a:ext cx="534591" cy="534591"/>
          </a:xfrm>
          <a:prstGeom prst="roundRect">
            <a:avLst>
              <a:gd name="adj" fmla="val 6668"/>
            </a:avLst>
          </a:prstGeom>
          <a:solidFill>
            <a:srgbClr val="444752"/>
          </a:solidFill>
          <a:ln/>
        </p:spPr>
      </p:sp>
      <p:sp>
        <p:nvSpPr>
          <p:cNvPr id="12" name="Text 7">
            <a:extLst>
              <a:ext uri="{FF2B5EF4-FFF2-40B4-BE49-F238E27FC236}">
                <a16:creationId xmlns:a16="http://schemas.microsoft.com/office/drawing/2014/main" id="{1ABE190A-8EDB-B351-CECE-50BBD51E2EB7}"/>
              </a:ext>
            </a:extLst>
          </p:cNvPr>
          <p:cNvSpPr/>
          <p:nvPr/>
        </p:nvSpPr>
        <p:spPr>
          <a:xfrm>
            <a:off x="7039006" y="3424118"/>
            <a:ext cx="122158" cy="335518"/>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Lora" pitchFamily="34" charset="0"/>
                <a:ea typeface="Lora" pitchFamily="34" charset="-122"/>
                <a:cs typeface="Lora" pitchFamily="34" charset="-120"/>
              </a:rPr>
              <a:t>1</a:t>
            </a:r>
            <a:endParaRPr lang="en-US" sz="2600" dirty="0"/>
          </a:p>
        </p:txBody>
      </p:sp>
      <p:sp>
        <p:nvSpPr>
          <p:cNvPr id="13" name="Text 8">
            <a:extLst>
              <a:ext uri="{FF2B5EF4-FFF2-40B4-BE49-F238E27FC236}">
                <a16:creationId xmlns:a16="http://schemas.microsoft.com/office/drawing/2014/main" id="{41FE661A-6DCA-24EE-611F-BF2C52BAF156}"/>
              </a:ext>
            </a:extLst>
          </p:cNvPr>
          <p:cNvSpPr/>
          <p:nvPr/>
        </p:nvSpPr>
        <p:spPr>
          <a:xfrm>
            <a:off x="8407034" y="3294817"/>
            <a:ext cx="2795826" cy="349448"/>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Création</a:t>
            </a:r>
            <a:endParaRPr lang="en-US" sz="2200" dirty="0"/>
          </a:p>
        </p:txBody>
      </p:sp>
      <p:sp>
        <p:nvSpPr>
          <p:cNvPr id="14" name="Text 9">
            <a:extLst>
              <a:ext uri="{FF2B5EF4-FFF2-40B4-BE49-F238E27FC236}">
                <a16:creationId xmlns:a16="http://schemas.microsoft.com/office/drawing/2014/main" id="{107DCFA7-98F2-BEF5-FE34-553F521EDFD4}"/>
              </a:ext>
            </a:extLst>
          </p:cNvPr>
          <p:cNvSpPr/>
          <p:nvPr/>
        </p:nvSpPr>
        <p:spPr>
          <a:xfrm>
            <a:off x="8407034" y="3786783"/>
            <a:ext cx="5817394" cy="380167"/>
          </a:xfrm>
          <a:prstGeom prst="rect">
            <a:avLst/>
          </a:prstGeom>
          <a:noFill/>
          <a:ln/>
        </p:spPr>
        <p:txBody>
          <a:bodyPr wrap="none" lIns="0" tIns="0" rIns="0" bIns="0" rtlCol="0" anchor="t"/>
          <a:lstStyle/>
          <a:p>
            <a:pPr marL="0" indent="0" algn="l">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Créer un nouveau dépôt Git</a:t>
            </a:r>
            <a:endParaRPr lang="en-US" sz="1850" dirty="0"/>
          </a:p>
        </p:txBody>
      </p:sp>
      <p:sp>
        <p:nvSpPr>
          <p:cNvPr id="15" name="Shape 10">
            <a:extLst>
              <a:ext uri="{FF2B5EF4-FFF2-40B4-BE49-F238E27FC236}">
                <a16:creationId xmlns:a16="http://schemas.microsoft.com/office/drawing/2014/main" id="{6FAF1A43-A52F-ADC3-1CB1-7F02A31ED257}"/>
              </a:ext>
            </a:extLst>
          </p:cNvPr>
          <p:cNvSpPr/>
          <p:nvPr/>
        </p:nvSpPr>
        <p:spPr>
          <a:xfrm>
            <a:off x="7336900" y="5161359"/>
            <a:ext cx="831652" cy="30480"/>
          </a:xfrm>
          <a:prstGeom prst="roundRect">
            <a:avLst>
              <a:gd name="adj" fmla="val 116952"/>
            </a:avLst>
          </a:prstGeom>
          <a:solidFill>
            <a:srgbClr val="5D606B"/>
          </a:solidFill>
          <a:ln/>
        </p:spPr>
      </p:sp>
      <p:sp>
        <p:nvSpPr>
          <p:cNvPr id="16" name="Shape 11">
            <a:extLst>
              <a:ext uri="{FF2B5EF4-FFF2-40B4-BE49-F238E27FC236}">
                <a16:creationId xmlns:a16="http://schemas.microsoft.com/office/drawing/2014/main" id="{36435B4F-49B4-FFA9-AFAF-F625FFBA1B48}"/>
              </a:ext>
            </a:extLst>
          </p:cNvPr>
          <p:cNvSpPr/>
          <p:nvPr/>
        </p:nvSpPr>
        <p:spPr>
          <a:xfrm>
            <a:off x="6832789" y="4909304"/>
            <a:ext cx="534591" cy="534591"/>
          </a:xfrm>
          <a:prstGeom prst="roundRect">
            <a:avLst>
              <a:gd name="adj" fmla="val 6668"/>
            </a:avLst>
          </a:prstGeom>
          <a:solidFill>
            <a:srgbClr val="444752"/>
          </a:solidFill>
          <a:ln/>
        </p:spPr>
      </p:sp>
      <p:sp>
        <p:nvSpPr>
          <p:cNvPr id="17" name="Text 12">
            <a:extLst>
              <a:ext uri="{FF2B5EF4-FFF2-40B4-BE49-F238E27FC236}">
                <a16:creationId xmlns:a16="http://schemas.microsoft.com/office/drawing/2014/main" id="{73275268-E0FB-7385-F9AC-18B22DE2269A}"/>
              </a:ext>
            </a:extLst>
          </p:cNvPr>
          <p:cNvSpPr/>
          <p:nvPr/>
        </p:nvSpPr>
        <p:spPr>
          <a:xfrm>
            <a:off x="7009954" y="5008840"/>
            <a:ext cx="180142" cy="335518"/>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Lora" pitchFamily="34" charset="0"/>
                <a:ea typeface="Lora" pitchFamily="34" charset="-122"/>
                <a:cs typeface="Lora" pitchFamily="34" charset="-120"/>
              </a:rPr>
              <a:t>2</a:t>
            </a:r>
            <a:endParaRPr lang="en-US" sz="2600" dirty="0"/>
          </a:p>
        </p:txBody>
      </p:sp>
      <p:sp>
        <p:nvSpPr>
          <p:cNvPr id="18" name="Text 13">
            <a:extLst>
              <a:ext uri="{FF2B5EF4-FFF2-40B4-BE49-F238E27FC236}">
                <a16:creationId xmlns:a16="http://schemas.microsoft.com/office/drawing/2014/main" id="{FD367C1C-84CB-73A2-C811-461FF97EA8F8}"/>
              </a:ext>
            </a:extLst>
          </p:cNvPr>
          <p:cNvSpPr/>
          <p:nvPr/>
        </p:nvSpPr>
        <p:spPr>
          <a:xfrm>
            <a:off x="8407034" y="4879538"/>
            <a:ext cx="2795826" cy="349448"/>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Initialisation</a:t>
            </a:r>
            <a:endParaRPr lang="en-US" sz="2200" dirty="0"/>
          </a:p>
        </p:txBody>
      </p:sp>
      <p:sp>
        <p:nvSpPr>
          <p:cNvPr id="19" name="Text 14">
            <a:extLst>
              <a:ext uri="{FF2B5EF4-FFF2-40B4-BE49-F238E27FC236}">
                <a16:creationId xmlns:a16="http://schemas.microsoft.com/office/drawing/2014/main" id="{139B4FD7-E27F-2441-37DA-905A61D0790A}"/>
              </a:ext>
            </a:extLst>
          </p:cNvPr>
          <p:cNvSpPr/>
          <p:nvPr/>
        </p:nvSpPr>
        <p:spPr>
          <a:xfrm>
            <a:off x="8407034" y="5371505"/>
            <a:ext cx="5817394" cy="380167"/>
          </a:xfrm>
          <a:prstGeom prst="rect">
            <a:avLst/>
          </a:prstGeom>
          <a:noFill/>
          <a:ln/>
        </p:spPr>
        <p:txBody>
          <a:bodyPr wrap="none" lIns="0" tIns="0" rIns="0" bIns="0" rtlCol="0" anchor="t"/>
          <a:lstStyle/>
          <a:p>
            <a:pPr marL="0" indent="0" algn="l">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Ajouter les fichiers du projet</a:t>
            </a:r>
            <a:endParaRPr lang="en-US" sz="1850" dirty="0"/>
          </a:p>
        </p:txBody>
      </p:sp>
      <p:sp>
        <p:nvSpPr>
          <p:cNvPr id="20" name="Shape 15">
            <a:extLst>
              <a:ext uri="{FF2B5EF4-FFF2-40B4-BE49-F238E27FC236}">
                <a16:creationId xmlns:a16="http://schemas.microsoft.com/office/drawing/2014/main" id="{EC9C9F8B-40FA-7979-65C2-AFC383D9CB6D}"/>
              </a:ext>
            </a:extLst>
          </p:cNvPr>
          <p:cNvSpPr/>
          <p:nvPr/>
        </p:nvSpPr>
        <p:spPr>
          <a:xfrm>
            <a:off x="7336900" y="6746081"/>
            <a:ext cx="831652" cy="30480"/>
          </a:xfrm>
          <a:prstGeom prst="roundRect">
            <a:avLst>
              <a:gd name="adj" fmla="val 116952"/>
            </a:avLst>
          </a:prstGeom>
          <a:solidFill>
            <a:srgbClr val="5D606B"/>
          </a:solidFill>
          <a:ln/>
        </p:spPr>
      </p:sp>
      <p:sp>
        <p:nvSpPr>
          <p:cNvPr id="21" name="Shape 16">
            <a:extLst>
              <a:ext uri="{FF2B5EF4-FFF2-40B4-BE49-F238E27FC236}">
                <a16:creationId xmlns:a16="http://schemas.microsoft.com/office/drawing/2014/main" id="{565D25A4-8F9F-5BB9-1E8C-2C8AC03A420B}"/>
              </a:ext>
            </a:extLst>
          </p:cNvPr>
          <p:cNvSpPr/>
          <p:nvPr/>
        </p:nvSpPr>
        <p:spPr>
          <a:xfrm>
            <a:off x="6832789" y="6494026"/>
            <a:ext cx="534591" cy="534591"/>
          </a:xfrm>
          <a:prstGeom prst="roundRect">
            <a:avLst>
              <a:gd name="adj" fmla="val 6668"/>
            </a:avLst>
          </a:prstGeom>
          <a:solidFill>
            <a:srgbClr val="444752"/>
          </a:solidFill>
          <a:ln/>
        </p:spPr>
      </p:sp>
      <p:sp>
        <p:nvSpPr>
          <p:cNvPr id="22" name="Text 17">
            <a:extLst>
              <a:ext uri="{FF2B5EF4-FFF2-40B4-BE49-F238E27FC236}">
                <a16:creationId xmlns:a16="http://schemas.microsoft.com/office/drawing/2014/main" id="{3DCE129C-6669-4711-77C2-466A2630B0B6}"/>
              </a:ext>
            </a:extLst>
          </p:cNvPr>
          <p:cNvSpPr/>
          <p:nvPr/>
        </p:nvSpPr>
        <p:spPr>
          <a:xfrm>
            <a:off x="7006621" y="6593562"/>
            <a:ext cx="186928" cy="335518"/>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Lora" pitchFamily="34" charset="0"/>
                <a:ea typeface="Lora" pitchFamily="34" charset="-122"/>
                <a:cs typeface="Lora" pitchFamily="34" charset="-120"/>
              </a:rPr>
              <a:t>3</a:t>
            </a:r>
            <a:endParaRPr lang="en-US" sz="2600" dirty="0"/>
          </a:p>
        </p:txBody>
      </p:sp>
      <p:sp>
        <p:nvSpPr>
          <p:cNvPr id="23" name="Text 18">
            <a:extLst>
              <a:ext uri="{FF2B5EF4-FFF2-40B4-BE49-F238E27FC236}">
                <a16:creationId xmlns:a16="http://schemas.microsoft.com/office/drawing/2014/main" id="{D4CDC517-0180-EA05-D162-48D002EF2A24}"/>
              </a:ext>
            </a:extLst>
          </p:cNvPr>
          <p:cNvSpPr/>
          <p:nvPr/>
        </p:nvSpPr>
        <p:spPr>
          <a:xfrm>
            <a:off x="8454333" y="6464260"/>
            <a:ext cx="2795826" cy="349448"/>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Commit</a:t>
            </a:r>
            <a:endParaRPr lang="en-US" sz="2200" dirty="0"/>
          </a:p>
        </p:txBody>
      </p:sp>
      <p:sp>
        <p:nvSpPr>
          <p:cNvPr id="24" name="Text 19">
            <a:extLst>
              <a:ext uri="{FF2B5EF4-FFF2-40B4-BE49-F238E27FC236}">
                <a16:creationId xmlns:a16="http://schemas.microsoft.com/office/drawing/2014/main" id="{D5A47769-BA57-4F79-A0A5-367F5D323060}"/>
              </a:ext>
            </a:extLst>
          </p:cNvPr>
          <p:cNvSpPr/>
          <p:nvPr/>
        </p:nvSpPr>
        <p:spPr>
          <a:xfrm>
            <a:off x="8454333" y="6956227"/>
            <a:ext cx="5817394" cy="380167"/>
          </a:xfrm>
          <a:prstGeom prst="rect">
            <a:avLst/>
          </a:prstGeom>
          <a:noFill/>
          <a:ln/>
        </p:spPr>
        <p:txBody>
          <a:bodyPr wrap="none" lIns="0" tIns="0" rIns="0" bIns="0" rtlCol="0" anchor="t"/>
          <a:lstStyle/>
          <a:p>
            <a:pPr marL="0" indent="0" algn="l">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Enregistrer les modifications</a:t>
            </a:r>
            <a:endParaRPr lang="en-US" sz="1850" dirty="0"/>
          </a:p>
        </p:txBody>
      </p:sp>
    </p:spTree>
    <p:extLst>
      <p:ext uri="{BB962C8B-B14F-4D97-AF65-F5344CB8AC3E}">
        <p14:creationId xmlns:p14="http://schemas.microsoft.com/office/powerpoint/2010/main" val="731686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pic>
        <p:nvPicPr>
          <p:cNvPr id="4" name="Image 3">
            <a:extLst>
              <a:ext uri="{FF2B5EF4-FFF2-40B4-BE49-F238E27FC236}">
                <a16:creationId xmlns:a16="http://schemas.microsoft.com/office/drawing/2014/main" id="{709CB941-42E6-BF59-4331-C2D2D5D9ED9C}"/>
              </a:ext>
            </a:extLst>
          </p:cNvPr>
          <p:cNvPicPr>
            <a:picLocks noChangeAspect="1"/>
          </p:cNvPicPr>
          <p:nvPr/>
        </p:nvPicPr>
        <p:blipFill>
          <a:blip r:embed="rId4"/>
          <a:stretch>
            <a:fillRect/>
          </a:stretch>
        </p:blipFill>
        <p:spPr>
          <a:xfrm>
            <a:off x="0" y="1"/>
            <a:ext cx="7315199" cy="4114799"/>
          </a:xfrm>
          <a:prstGeom prst="rect">
            <a:avLst/>
          </a:prstGeom>
          <a:noFill/>
          <a:ln>
            <a:solidFill>
              <a:schemeClr val="accent2"/>
            </a:solidFill>
          </a:ln>
        </p:spPr>
      </p:pic>
      <p:sp>
        <p:nvSpPr>
          <p:cNvPr id="5" name="ZoneTexte 4">
            <a:extLst>
              <a:ext uri="{FF2B5EF4-FFF2-40B4-BE49-F238E27FC236}">
                <a16:creationId xmlns:a16="http://schemas.microsoft.com/office/drawing/2014/main" id="{09F03B20-5C56-FA1E-0D3E-65F6104876F9}"/>
              </a:ext>
            </a:extLst>
          </p:cNvPr>
          <p:cNvSpPr txBox="1"/>
          <p:nvPr/>
        </p:nvSpPr>
        <p:spPr>
          <a:xfrm>
            <a:off x="676433" y="4151106"/>
            <a:ext cx="1119352" cy="523220"/>
          </a:xfrm>
          <a:prstGeom prst="rect">
            <a:avLst/>
          </a:prstGeom>
          <a:noFill/>
        </p:spPr>
        <p:txBody>
          <a:bodyPr wrap="square" rtlCol="0">
            <a:spAutoFit/>
          </a:bodyPr>
          <a:lstStyle/>
          <a:p>
            <a:r>
              <a:rPr lang="fr-FR" sz="2800" b="1" dirty="0">
                <a:ln w="22225">
                  <a:solidFill>
                    <a:schemeClr val="accent2"/>
                  </a:solidFill>
                  <a:prstDash val="solid"/>
                </a:ln>
                <a:solidFill>
                  <a:schemeClr val="accent2">
                    <a:lumMod val="40000"/>
                    <a:lumOff val="60000"/>
                  </a:schemeClr>
                </a:solidFill>
              </a:rPr>
              <a:t>1</a:t>
            </a:r>
            <a:endParaRPr lang="fr-BF" sz="2800" b="1" dirty="0">
              <a:ln w="22225">
                <a:solidFill>
                  <a:schemeClr val="accent2"/>
                </a:solidFill>
                <a:prstDash val="solid"/>
              </a:ln>
              <a:solidFill>
                <a:schemeClr val="accent2">
                  <a:lumMod val="40000"/>
                  <a:lumOff val="60000"/>
                </a:schemeClr>
              </a:solidFill>
            </a:endParaRPr>
          </a:p>
        </p:txBody>
      </p:sp>
      <p:pic>
        <p:nvPicPr>
          <p:cNvPr id="6" name="Image 5">
            <a:extLst>
              <a:ext uri="{FF2B5EF4-FFF2-40B4-BE49-F238E27FC236}">
                <a16:creationId xmlns:a16="http://schemas.microsoft.com/office/drawing/2014/main" id="{9C33EA3D-E9D4-2519-C60F-FEE36CF562AE}"/>
              </a:ext>
            </a:extLst>
          </p:cNvPr>
          <p:cNvPicPr>
            <a:picLocks noChangeAspect="1"/>
          </p:cNvPicPr>
          <p:nvPr/>
        </p:nvPicPr>
        <p:blipFill>
          <a:blip r:embed="rId5"/>
          <a:stretch>
            <a:fillRect/>
          </a:stretch>
        </p:blipFill>
        <p:spPr>
          <a:xfrm>
            <a:off x="7315200" y="51577"/>
            <a:ext cx="7315198" cy="4063223"/>
          </a:xfrm>
          <a:prstGeom prst="rect">
            <a:avLst/>
          </a:prstGeom>
          <a:ln>
            <a:solidFill>
              <a:schemeClr val="accent2"/>
            </a:solidFill>
          </a:ln>
        </p:spPr>
      </p:pic>
      <p:pic>
        <p:nvPicPr>
          <p:cNvPr id="9" name="Image 8">
            <a:extLst>
              <a:ext uri="{FF2B5EF4-FFF2-40B4-BE49-F238E27FC236}">
                <a16:creationId xmlns:a16="http://schemas.microsoft.com/office/drawing/2014/main" id="{821F09A9-CF28-06E9-BE16-BA4473D48D60}"/>
              </a:ext>
            </a:extLst>
          </p:cNvPr>
          <p:cNvPicPr>
            <a:picLocks noChangeAspect="1"/>
          </p:cNvPicPr>
          <p:nvPr/>
        </p:nvPicPr>
        <p:blipFill>
          <a:blip r:embed="rId6"/>
          <a:stretch>
            <a:fillRect/>
          </a:stretch>
        </p:blipFill>
        <p:spPr>
          <a:xfrm>
            <a:off x="4043854" y="4134847"/>
            <a:ext cx="6897413" cy="3546113"/>
          </a:xfrm>
          <a:prstGeom prst="rect">
            <a:avLst/>
          </a:prstGeom>
          <a:ln>
            <a:solidFill>
              <a:schemeClr val="accent2"/>
            </a:solidFill>
          </a:ln>
        </p:spPr>
      </p:pic>
      <p:sp>
        <p:nvSpPr>
          <p:cNvPr id="12" name="ZoneTexte 11">
            <a:extLst>
              <a:ext uri="{FF2B5EF4-FFF2-40B4-BE49-F238E27FC236}">
                <a16:creationId xmlns:a16="http://schemas.microsoft.com/office/drawing/2014/main" id="{AFD6E495-DBC8-6F65-EA93-069C6F38AE62}"/>
              </a:ext>
            </a:extLst>
          </p:cNvPr>
          <p:cNvSpPr txBox="1"/>
          <p:nvPr/>
        </p:nvSpPr>
        <p:spPr>
          <a:xfrm>
            <a:off x="1102102" y="4248352"/>
            <a:ext cx="2475185" cy="369332"/>
          </a:xfrm>
          <a:prstGeom prst="rect">
            <a:avLst/>
          </a:prstGeom>
          <a:noFill/>
        </p:spPr>
        <p:txBody>
          <a:bodyPr wrap="square" rtlCol="0">
            <a:spAutoFit/>
          </a:bodyPr>
          <a:lstStyle/>
          <a:p>
            <a:r>
              <a:rPr lang="fr-FR" dirty="0">
                <a:solidFill>
                  <a:schemeClr val="bg1"/>
                </a:solidFill>
              </a:rPr>
              <a:t>Création du dépôt git</a:t>
            </a:r>
            <a:endParaRPr lang="fr-BF" dirty="0">
              <a:solidFill>
                <a:schemeClr val="bg1"/>
              </a:solidFill>
            </a:endParaRPr>
          </a:p>
        </p:txBody>
      </p:sp>
      <p:sp>
        <p:nvSpPr>
          <p:cNvPr id="15" name="ZoneTexte 14">
            <a:extLst>
              <a:ext uri="{FF2B5EF4-FFF2-40B4-BE49-F238E27FC236}">
                <a16:creationId xmlns:a16="http://schemas.microsoft.com/office/drawing/2014/main" id="{247FD436-BF99-4813-9B8F-4BFEC178F25A}"/>
              </a:ext>
            </a:extLst>
          </p:cNvPr>
          <p:cNvSpPr txBox="1"/>
          <p:nvPr/>
        </p:nvSpPr>
        <p:spPr>
          <a:xfrm>
            <a:off x="11327522" y="4209283"/>
            <a:ext cx="1119352" cy="523220"/>
          </a:xfrm>
          <a:prstGeom prst="rect">
            <a:avLst/>
          </a:prstGeom>
          <a:noFill/>
        </p:spPr>
        <p:txBody>
          <a:bodyPr wrap="square" rtlCol="0">
            <a:spAutoFit/>
          </a:bodyPr>
          <a:lstStyle/>
          <a:p>
            <a:r>
              <a:rPr lang="fr-FR" sz="2800" b="1" dirty="0">
                <a:ln w="22225">
                  <a:solidFill>
                    <a:schemeClr val="accent2"/>
                  </a:solidFill>
                  <a:prstDash val="solid"/>
                </a:ln>
                <a:solidFill>
                  <a:schemeClr val="accent2">
                    <a:lumMod val="40000"/>
                    <a:lumOff val="60000"/>
                  </a:schemeClr>
                </a:solidFill>
              </a:rPr>
              <a:t>2</a:t>
            </a:r>
            <a:endParaRPr lang="fr-BF" sz="2800" b="1" dirty="0">
              <a:ln w="22225">
                <a:solidFill>
                  <a:schemeClr val="accent2"/>
                </a:solidFill>
                <a:prstDash val="solid"/>
              </a:ln>
              <a:solidFill>
                <a:schemeClr val="accent2">
                  <a:lumMod val="40000"/>
                  <a:lumOff val="60000"/>
                </a:schemeClr>
              </a:solidFill>
            </a:endParaRPr>
          </a:p>
        </p:txBody>
      </p:sp>
      <p:sp>
        <p:nvSpPr>
          <p:cNvPr id="16" name="ZoneTexte 15">
            <a:extLst>
              <a:ext uri="{FF2B5EF4-FFF2-40B4-BE49-F238E27FC236}">
                <a16:creationId xmlns:a16="http://schemas.microsoft.com/office/drawing/2014/main" id="{2E937476-E847-4DED-B658-978737311D99}"/>
              </a:ext>
            </a:extLst>
          </p:cNvPr>
          <p:cNvSpPr txBox="1"/>
          <p:nvPr/>
        </p:nvSpPr>
        <p:spPr>
          <a:xfrm>
            <a:off x="11768960" y="4284260"/>
            <a:ext cx="2475185" cy="369332"/>
          </a:xfrm>
          <a:prstGeom prst="rect">
            <a:avLst/>
          </a:prstGeom>
          <a:noFill/>
        </p:spPr>
        <p:txBody>
          <a:bodyPr wrap="square" rtlCol="0">
            <a:spAutoFit/>
          </a:bodyPr>
          <a:lstStyle/>
          <a:p>
            <a:r>
              <a:rPr lang="fr-FR" dirty="0">
                <a:solidFill>
                  <a:schemeClr val="bg1"/>
                </a:solidFill>
              </a:rPr>
              <a:t>Ajout des collaborateurs </a:t>
            </a:r>
            <a:endParaRPr lang="fr-BF" dirty="0">
              <a:solidFill>
                <a:schemeClr val="bg1"/>
              </a:solidFill>
            </a:endParaRPr>
          </a:p>
        </p:txBody>
      </p:sp>
      <p:sp>
        <p:nvSpPr>
          <p:cNvPr id="17" name="ZoneTexte 16">
            <a:extLst>
              <a:ext uri="{FF2B5EF4-FFF2-40B4-BE49-F238E27FC236}">
                <a16:creationId xmlns:a16="http://schemas.microsoft.com/office/drawing/2014/main" id="{8359F99C-DAEC-4DA5-9773-7E623BD8545D}"/>
              </a:ext>
            </a:extLst>
          </p:cNvPr>
          <p:cNvSpPr txBox="1"/>
          <p:nvPr/>
        </p:nvSpPr>
        <p:spPr>
          <a:xfrm>
            <a:off x="5895190" y="7782486"/>
            <a:ext cx="2310520" cy="523220"/>
          </a:xfrm>
          <a:prstGeom prst="rect">
            <a:avLst/>
          </a:prstGeom>
          <a:noFill/>
        </p:spPr>
        <p:txBody>
          <a:bodyPr wrap="square" rtlCol="0">
            <a:spAutoFit/>
          </a:bodyPr>
          <a:lstStyle/>
          <a:p>
            <a:r>
              <a:rPr lang="fr-FR" sz="2800" b="1" dirty="0">
                <a:ln w="22225">
                  <a:solidFill>
                    <a:schemeClr val="accent2"/>
                  </a:solidFill>
                  <a:prstDash val="solid"/>
                </a:ln>
                <a:solidFill>
                  <a:schemeClr val="accent2">
                    <a:lumMod val="40000"/>
                    <a:lumOff val="60000"/>
                  </a:schemeClr>
                </a:solidFill>
              </a:rPr>
              <a:t>3</a:t>
            </a:r>
            <a:endParaRPr lang="fr-BF" sz="2800" b="1" dirty="0">
              <a:ln w="22225">
                <a:solidFill>
                  <a:schemeClr val="accent2"/>
                </a:solidFill>
                <a:prstDash val="solid"/>
              </a:ln>
              <a:solidFill>
                <a:schemeClr val="accent2">
                  <a:lumMod val="40000"/>
                  <a:lumOff val="60000"/>
                </a:schemeClr>
              </a:solidFill>
            </a:endParaRPr>
          </a:p>
        </p:txBody>
      </p:sp>
      <p:sp>
        <p:nvSpPr>
          <p:cNvPr id="18" name="ZoneTexte 17">
            <a:extLst>
              <a:ext uri="{FF2B5EF4-FFF2-40B4-BE49-F238E27FC236}">
                <a16:creationId xmlns:a16="http://schemas.microsoft.com/office/drawing/2014/main" id="{C2399A8B-C62F-487D-9EFD-543BB5E2B92A}"/>
              </a:ext>
            </a:extLst>
          </p:cNvPr>
          <p:cNvSpPr txBox="1"/>
          <p:nvPr/>
        </p:nvSpPr>
        <p:spPr>
          <a:xfrm>
            <a:off x="6379841" y="7797667"/>
            <a:ext cx="4044319" cy="369332"/>
          </a:xfrm>
          <a:prstGeom prst="rect">
            <a:avLst/>
          </a:prstGeom>
          <a:noFill/>
        </p:spPr>
        <p:txBody>
          <a:bodyPr wrap="square" rtlCol="0">
            <a:spAutoFit/>
          </a:bodyPr>
          <a:lstStyle/>
          <a:p>
            <a:r>
              <a:rPr lang="fr-FR" dirty="0">
                <a:solidFill>
                  <a:schemeClr val="bg1"/>
                </a:solidFill>
              </a:rPr>
              <a:t>Ajout du projet et partage du lien d’accès</a:t>
            </a:r>
            <a:endParaRPr lang="fr-BF" dirty="0">
              <a:solidFill>
                <a:schemeClr val="bg1"/>
              </a:solidFill>
            </a:endParaRPr>
          </a:p>
        </p:txBody>
      </p:sp>
    </p:spTree>
    <p:extLst>
      <p:ext uri="{BB962C8B-B14F-4D97-AF65-F5344CB8AC3E}">
        <p14:creationId xmlns:p14="http://schemas.microsoft.com/office/powerpoint/2010/main" val="2098960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Text 1">
            <a:extLst>
              <a:ext uri="{FF2B5EF4-FFF2-40B4-BE49-F238E27FC236}">
                <a16:creationId xmlns:a16="http://schemas.microsoft.com/office/drawing/2014/main" id="{16148FD8-5C93-6B65-7F8B-07DC62A661C6}"/>
              </a:ext>
            </a:extLst>
          </p:cNvPr>
          <p:cNvSpPr/>
          <p:nvPr/>
        </p:nvSpPr>
        <p:spPr>
          <a:xfrm>
            <a:off x="1184254" y="1272838"/>
            <a:ext cx="11132582" cy="708779"/>
          </a:xfrm>
          <a:prstGeom prst="rect">
            <a:avLst/>
          </a:prstGeom>
          <a:noFill/>
          <a:ln/>
        </p:spPr>
        <p:txBody>
          <a:bodyPr wrap="none" lIns="0" tIns="0" rIns="0" bIns="0" rtlCol="0" anchor="t"/>
          <a:lstStyle/>
          <a:p>
            <a:pPr marL="0" indent="0">
              <a:lnSpc>
                <a:spcPts val="5550"/>
              </a:lnSpc>
              <a:buNone/>
            </a:pPr>
            <a:r>
              <a:rPr lang="fr-FR" sz="4400" dirty="0">
                <a:solidFill>
                  <a:srgbClr val="F98AC7"/>
                </a:solidFill>
                <a:latin typeface="Lora" pitchFamily="34" charset="0"/>
              </a:rPr>
              <a:t>Avantages</a:t>
            </a:r>
            <a:r>
              <a:rPr lang="en-US" sz="4450" dirty="0">
                <a:solidFill>
                  <a:srgbClr val="F2F0F4"/>
                </a:solidFill>
                <a:latin typeface="Montserrat" pitchFamily="34" charset="0"/>
                <a:ea typeface="Montserrat" pitchFamily="34" charset="-122"/>
                <a:cs typeface="Montserrat" pitchFamily="34" charset="-120"/>
              </a:rPr>
              <a:t> </a:t>
            </a:r>
            <a:r>
              <a:rPr lang="en-US" sz="4400" dirty="0">
                <a:solidFill>
                  <a:srgbClr val="F98AC7"/>
                </a:solidFill>
                <a:latin typeface="Lora" pitchFamily="34" charset="0"/>
              </a:rPr>
              <a:t>de l'utilisation d'Apache NiFi</a:t>
            </a:r>
          </a:p>
        </p:txBody>
      </p:sp>
      <p:sp>
        <p:nvSpPr>
          <p:cNvPr id="5" name="Text 2">
            <a:extLst>
              <a:ext uri="{FF2B5EF4-FFF2-40B4-BE49-F238E27FC236}">
                <a16:creationId xmlns:a16="http://schemas.microsoft.com/office/drawing/2014/main" id="{8CC9B7C2-21D4-4FF6-0BDD-E072825B55F9}"/>
              </a:ext>
            </a:extLst>
          </p:cNvPr>
          <p:cNvSpPr/>
          <p:nvPr/>
        </p:nvSpPr>
        <p:spPr>
          <a:xfrm>
            <a:off x="807362" y="310407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Apache NiFi est un outil open source qui permet de gérer le flux de données de manière visuelle et intuitive, en assurant la fiabilité et la sécurité des opérations.</a:t>
            </a:r>
            <a:endParaRPr lang="en-US" sz="1750" dirty="0"/>
          </a:p>
        </p:txBody>
      </p:sp>
      <p:sp>
        <p:nvSpPr>
          <p:cNvPr id="6" name="Text 3">
            <a:extLst>
              <a:ext uri="{FF2B5EF4-FFF2-40B4-BE49-F238E27FC236}">
                <a16:creationId xmlns:a16="http://schemas.microsoft.com/office/drawing/2014/main" id="{504A91EF-7721-793F-F92C-F50E8BDA6E91}"/>
              </a:ext>
            </a:extLst>
          </p:cNvPr>
          <p:cNvSpPr/>
          <p:nvPr/>
        </p:nvSpPr>
        <p:spPr>
          <a:xfrm>
            <a:off x="793790" y="4544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Fiabilité</a:t>
            </a:r>
            <a:endParaRPr lang="en-US" sz="2200" dirty="0"/>
          </a:p>
        </p:txBody>
      </p:sp>
      <p:sp>
        <p:nvSpPr>
          <p:cNvPr id="7" name="Text 4">
            <a:extLst>
              <a:ext uri="{FF2B5EF4-FFF2-40B4-BE49-F238E27FC236}">
                <a16:creationId xmlns:a16="http://schemas.microsoft.com/office/drawing/2014/main" id="{9E9D732F-D349-F7A1-BBAE-FBFA7E0FAD1C}"/>
              </a:ext>
            </a:extLst>
          </p:cNvPr>
          <p:cNvSpPr/>
          <p:nvPr/>
        </p:nvSpPr>
        <p:spPr>
          <a:xfrm>
            <a:off x="793790" y="5125522"/>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Assure la fiabilité et la stabilité du flux de données.</a:t>
            </a:r>
            <a:endParaRPr lang="en-US" sz="1750" dirty="0"/>
          </a:p>
        </p:txBody>
      </p:sp>
      <p:sp>
        <p:nvSpPr>
          <p:cNvPr id="8" name="Text 5">
            <a:extLst>
              <a:ext uri="{FF2B5EF4-FFF2-40B4-BE49-F238E27FC236}">
                <a16:creationId xmlns:a16="http://schemas.microsoft.com/office/drawing/2014/main" id="{D33976BF-84E5-30AE-7351-7207EB317241}"/>
              </a:ext>
            </a:extLst>
          </p:cNvPr>
          <p:cNvSpPr/>
          <p:nvPr/>
        </p:nvSpPr>
        <p:spPr>
          <a:xfrm>
            <a:off x="5332928" y="4544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Scalabilité</a:t>
            </a:r>
            <a:endParaRPr lang="en-US" sz="2200" dirty="0"/>
          </a:p>
        </p:txBody>
      </p:sp>
      <p:sp>
        <p:nvSpPr>
          <p:cNvPr id="9" name="Text 6">
            <a:extLst>
              <a:ext uri="{FF2B5EF4-FFF2-40B4-BE49-F238E27FC236}">
                <a16:creationId xmlns:a16="http://schemas.microsoft.com/office/drawing/2014/main" id="{F0B01016-7556-301B-0538-89B1268E1B0A}"/>
              </a:ext>
            </a:extLst>
          </p:cNvPr>
          <p:cNvSpPr/>
          <p:nvPr/>
        </p:nvSpPr>
        <p:spPr>
          <a:xfrm>
            <a:off x="5332928" y="5125522"/>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S'adapte facilement aux volumes de données croissants.</a:t>
            </a:r>
            <a:endParaRPr lang="en-US" sz="1750" dirty="0"/>
          </a:p>
        </p:txBody>
      </p:sp>
      <p:sp>
        <p:nvSpPr>
          <p:cNvPr id="10" name="Text 7">
            <a:extLst>
              <a:ext uri="{FF2B5EF4-FFF2-40B4-BE49-F238E27FC236}">
                <a16:creationId xmlns:a16="http://schemas.microsoft.com/office/drawing/2014/main" id="{7840978E-AEF2-7F3E-B509-E5666A5CB12A}"/>
              </a:ext>
            </a:extLst>
          </p:cNvPr>
          <p:cNvSpPr/>
          <p:nvPr/>
        </p:nvSpPr>
        <p:spPr>
          <a:xfrm>
            <a:off x="9872067" y="4544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Sécurité</a:t>
            </a:r>
            <a:endParaRPr lang="en-US" sz="2200" dirty="0"/>
          </a:p>
        </p:txBody>
      </p:sp>
      <p:sp>
        <p:nvSpPr>
          <p:cNvPr id="11" name="Text 8">
            <a:extLst>
              <a:ext uri="{FF2B5EF4-FFF2-40B4-BE49-F238E27FC236}">
                <a16:creationId xmlns:a16="http://schemas.microsoft.com/office/drawing/2014/main" id="{D450E701-5B83-21B0-A2A6-3873E17CBAA0}"/>
              </a:ext>
            </a:extLst>
          </p:cNvPr>
          <p:cNvSpPr/>
          <p:nvPr/>
        </p:nvSpPr>
        <p:spPr>
          <a:xfrm>
            <a:off x="9872067" y="5125522"/>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Protège les données sensibles grâce à des mécanismes de sécurité intégrés.</a:t>
            </a:r>
            <a:endParaRPr lang="en-US" sz="1750" dirty="0"/>
          </a:p>
        </p:txBody>
      </p:sp>
    </p:spTree>
    <p:extLst>
      <p:ext uri="{BB962C8B-B14F-4D97-AF65-F5344CB8AC3E}">
        <p14:creationId xmlns:p14="http://schemas.microsoft.com/office/powerpoint/2010/main" val="1711181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bg2">
              <a:lumMod val="25000"/>
              <a:alpha val="75000"/>
            </a:schemeClr>
          </a:solidFill>
          <a:ln/>
        </p:spPr>
      </p:sp>
      <p:sp>
        <p:nvSpPr>
          <p:cNvPr id="4" name="Text 1">
            <a:extLst>
              <a:ext uri="{FF2B5EF4-FFF2-40B4-BE49-F238E27FC236}">
                <a16:creationId xmlns:a16="http://schemas.microsoft.com/office/drawing/2014/main" id="{16148FD8-5C93-6B65-7F8B-07DC62A661C6}"/>
              </a:ext>
            </a:extLst>
          </p:cNvPr>
          <p:cNvSpPr/>
          <p:nvPr/>
        </p:nvSpPr>
        <p:spPr>
          <a:xfrm>
            <a:off x="1184254" y="1272838"/>
            <a:ext cx="11132582" cy="708779"/>
          </a:xfrm>
          <a:prstGeom prst="rect">
            <a:avLst/>
          </a:prstGeom>
          <a:noFill/>
          <a:ln/>
        </p:spPr>
        <p:txBody>
          <a:bodyPr wrap="none" lIns="0" tIns="0" rIns="0" bIns="0" rtlCol="0" anchor="t"/>
          <a:lstStyle/>
          <a:p>
            <a:pPr marL="0" indent="0">
              <a:lnSpc>
                <a:spcPts val="5550"/>
              </a:lnSpc>
              <a:buNone/>
            </a:pPr>
            <a:r>
              <a:rPr lang="en-US" sz="4400" dirty="0" err="1">
                <a:solidFill>
                  <a:srgbClr val="F98AC7"/>
                </a:solidFill>
                <a:latin typeface="Lora" pitchFamily="34" charset="0"/>
              </a:rPr>
              <a:t>Avantages</a:t>
            </a:r>
            <a:r>
              <a:rPr lang="en-US" sz="4450" dirty="0">
                <a:solidFill>
                  <a:srgbClr val="F2F0F4"/>
                </a:solidFill>
                <a:latin typeface="Montserrat" pitchFamily="34" charset="0"/>
                <a:ea typeface="Montserrat" pitchFamily="34" charset="-122"/>
                <a:cs typeface="Montserrat" pitchFamily="34" charset="-120"/>
              </a:rPr>
              <a:t> </a:t>
            </a:r>
            <a:r>
              <a:rPr lang="en-US" sz="4400" dirty="0">
                <a:solidFill>
                  <a:srgbClr val="F98AC7"/>
                </a:solidFill>
                <a:latin typeface="Lora" pitchFamily="34" charset="0"/>
              </a:rPr>
              <a:t>de l'utilisation d'Apache NiFi</a:t>
            </a:r>
          </a:p>
        </p:txBody>
      </p:sp>
      <p:sp>
        <p:nvSpPr>
          <p:cNvPr id="6" name="Text 3">
            <a:extLst>
              <a:ext uri="{FF2B5EF4-FFF2-40B4-BE49-F238E27FC236}">
                <a16:creationId xmlns:a16="http://schemas.microsoft.com/office/drawing/2014/main" id="{504A91EF-7721-793F-F92C-F50E8BDA6E91}"/>
              </a:ext>
            </a:extLst>
          </p:cNvPr>
          <p:cNvSpPr/>
          <p:nvPr/>
        </p:nvSpPr>
        <p:spPr>
          <a:xfrm>
            <a:off x="793790" y="3328760"/>
            <a:ext cx="2835235" cy="354330"/>
          </a:xfrm>
          <a:prstGeom prst="rect">
            <a:avLst/>
          </a:prstGeom>
          <a:noFill/>
          <a:ln/>
        </p:spPr>
        <p:txBody>
          <a:bodyPr wrap="none" lIns="0" tIns="0" rIns="0" bIns="0" rtlCol="0" anchor="t"/>
          <a:lstStyle/>
          <a:p>
            <a:pPr marL="0" indent="0">
              <a:lnSpc>
                <a:spcPts val="2750"/>
              </a:lnSpc>
              <a:buNone/>
            </a:pPr>
            <a:r>
              <a:rPr lang="fr-FR" sz="2200" dirty="0">
                <a:solidFill>
                  <a:srgbClr val="F2F0F4"/>
                </a:solidFill>
                <a:latin typeface="Montserrat" pitchFamily="34" charset="0"/>
              </a:rPr>
              <a:t>Contrôle du flux de données </a:t>
            </a:r>
            <a:endParaRPr lang="en-US" sz="2200" dirty="0">
              <a:solidFill>
                <a:srgbClr val="F2F0F4"/>
              </a:solidFill>
              <a:latin typeface="Montserrat" pitchFamily="34" charset="0"/>
            </a:endParaRPr>
          </a:p>
        </p:txBody>
      </p:sp>
      <p:sp>
        <p:nvSpPr>
          <p:cNvPr id="7" name="Text 4">
            <a:extLst>
              <a:ext uri="{FF2B5EF4-FFF2-40B4-BE49-F238E27FC236}">
                <a16:creationId xmlns:a16="http://schemas.microsoft.com/office/drawing/2014/main" id="{9E9D732F-D349-F7A1-BBAE-FBFA7E0FAD1C}"/>
              </a:ext>
            </a:extLst>
          </p:cNvPr>
          <p:cNvSpPr/>
          <p:nvPr/>
        </p:nvSpPr>
        <p:spPr>
          <a:xfrm>
            <a:off x="793790" y="3909904"/>
            <a:ext cx="3978116" cy="725805"/>
          </a:xfrm>
          <a:prstGeom prst="rect">
            <a:avLst/>
          </a:prstGeom>
          <a:noFill/>
          <a:ln/>
        </p:spPr>
        <p:txBody>
          <a:bodyPr wrap="square" lIns="0" tIns="0" rIns="0" bIns="0" rtlCol="0" anchor="t"/>
          <a:lstStyle/>
          <a:p>
            <a:pPr marL="0" indent="0">
              <a:lnSpc>
                <a:spcPts val="2850"/>
              </a:lnSpc>
              <a:buNone/>
            </a:pPr>
            <a:r>
              <a:rPr lang="fr-FR" sz="1750" dirty="0">
                <a:solidFill>
                  <a:srgbClr val="DCD7E5"/>
                </a:solidFill>
                <a:latin typeface="Heebo" pitchFamily="34" charset="0"/>
                <a:cs typeface="Heebo" pitchFamily="34" charset="-120"/>
              </a:rPr>
              <a:t>Défini des priorités de traitement et ajuste la vitesse du flux de données.</a:t>
            </a:r>
          </a:p>
          <a:p>
            <a:pPr marL="0" indent="0">
              <a:lnSpc>
                <a:spcPts val="2850"/>
              </a:lnSpc>
              <a:buNone/>
            </a:pPr>
            <a:endParaRPr lang="en-US" sz="1750" dirty="0">
              <a:solidFill>
                <a:srgbClr val="DCD7E5"/>
              </a:solidFill>
              <a:latin typeface="Heebo" pitchFamily="34" charset="0"/>
              <a:cs typeface="Heebo" pitchFamily="34" charset="-120"/>
            </a:endParaRPr>
          </a:p>
        </p:txBody>
      </p:sp>
      <p:sp>
        <p:nvSpPr>
          <p:cNvPr id="8" name="Text 5">
            <a:extLst>
              <a:ext uri="{FF2B5EF4-FFF2-40B4-BE49-F238E27FC236}">
                <a16:creationId xmlns:a16="http://schemas.microsoft.com/office/drawing/2014/main" id="{D33976BF-84E5-30AE-7351-7207EB317241}"/>
              </a:ext>
            </a:extLst>
          </p:cNvPr>
          <p:cNvSpPr/>
          <p:nvPr/>
        </p:nvSpPr>
        <p:spPr>
          <a:xfrm>
            <a:off x="5332928" y="3328760"/>
            <a:ext cx="2835235" cy="354330"/>
          </a:xfrm>
          <a:prstGeom prst="rect">
            <a:avLst/>
          </a:prstGeom>
          <a:noFill/>
          <a:ln/>
        </p:spPr>
        <p:txBody>
          <a:bodyPr wrap="none" lIns="0" tIns="0" rIns="0" bIns="0" rtlCol="0" anchor="t"/>
          <a:lstStyle/>
          <a:p>
            <a:pPr marL="0" indent="0">
              <a:lnSpc>
                <a:spcPts val="2750"/>
              </a:lnSpc>
              <a:buNone/>
            </a:pPr>
            <a:r>
              <a:rPr lang="fr-FR" sz="2200" dirty="0">
                <a:solidFill>
                  <a:srgbClr val="F2F0F4"/>
                </a:solidFill>
                <a:latin typeface="Montserrat" pitchFamily="34" charset="0"/>
              </a:rPr>
              <a:t>Gestion des erreurs et reprise</a:t>
            </a:r>
            <a:endParaRPr lang="en-US" sz="2200" dirty="0">
              <a:solidFill>
                <a:srgbClr val="F2F0F4"/>
              </a:solidFill>
              <a:latin typeface="Montserrat" pitchFamily="34" charset="0"/>
            </a:endParaRPr>
          </a:p>
        </p:txBody>
      </p:sp>
      <p:sp>
        <p:nvSpPr>
          <p:cNvPr id="9" name="Text 6">
            <a:extLst>
              <a:ext uri="{FF2B5EF4-FFF2-40B4-BE49-F238E27FC236}">
                <a16:creationId xmlns:a16="http://schemas.microsoft.com/office/drawing/2014/main" id="{F0B01016-7556-301B-0538-89B1268E1B0A}"/>
              </a:ext>
            </a:extLst>
          </p:cNvPr>
          <p:cNvSpPr/>
          <p:nvPr/>
        </p:nvSpPr>
        <p:spPr>
          <a:xfrm>
            <a:off x="5332928" y="3909904"/>
            <a:ext cx="3978116" cy="725805"/>
          </a:xfrm>
          <a:prstGeom prst="rect">
            <a:avLst/>
          </a:prstGeom>
          <a:noFill/>
          <a:ln/>
        </p:spPr>
        <p:txBody>
          <a:bodyPr wrap="square" lIns="0" tIns="0" rIns="0" bIns="0" rtlCol="0" anchor="t"/>
          <a:lstStyle/>
          <a:p>
            <a:pPr marL="0" indent="0">
              <a:lnSpc>
                <a:spcPts val="2850"/>
              </a:lnSpc>
              <a:buNone/>
            </a:pPr>
            <a:r>
              <a:rPr lang="fr-FR" sz="1750" dirty="0">
                <a:solidFill>
                  <a:srgbClr val="DCD7E5"/>
                </a:solidFill>
                <a:latin typeface="Heebo" pitchFamily="34" charset="0"/>
                <a:cs typeface="Heebo" pitchFamily="34" charset="-120"/>
              </a:rPr>
              <a:t>Offre des mécanismes intégrés pour gérer les erreurs et permettre la reprise des flux de données en cas d'échec, ce qui améliore la résilience.</a:t>
            </a:r>
            <a:endParaRPr lang="en-US" sz="1750" dirty="0">
              <a:solidFill>
                <a:srgbClr val="DCD7E5"/>
              </a:solidFill>
              <a:latin typeface="Heebo" pitchFamily="34" charset="0"/>
              <a:cs typeface="Heebo" pitchFamily="34" charset="-120"/>
            </a:endParaRPr>
          </a:p>
        </p:txBody>
      </p:sp>
      <p:sp>
        <p:nvSpPr>
          <p:cNvPr id="10" name="Text 7">
            <a:extLst>
              <a:ext uri="{FF2B5EF4-FFF2-40B4-BE49-F238E27FC236}">
                <a16:creationId xmlns:a16="http://schemas.microsoft.com/office/drawing/2014/main" id="{7840978E-AEF2-7F3E-B509-E5666A5CB12A}"/>
              </a:ext>
            </a:extLst>
          </p:cNvPr>
          <p:cNvSpPr/>
          <p:nvPr/>
        </p:nvSpPr>
        <p:spPr>
          <a:xfrm>
            <a:off x="9872067" y="3328760"/>
            <a:ext cx="2835235" cy="354330"/>
          </a:xfrm>
          <a:prstGeom prst="rect">
            <a:avLst/>
          </a:prstGeom>
          <a:noFill/>
          <a:ln/>
        </p:spPr>
        <p:txBody>
          <a:bodyPr wrap="none" lIns="0" tIns="0" rIns="0" bIns="0" rtlCol="0" anchor="t"/>
          <a:lstStyle/>
          <a:p>
            <a:pPr marL="0" indent="0">
              <a:lnSpc>
                <a:spcPts val="2750"/>
              </a:lnSpc>
              <a:buNone/>
            </a:pPr>
            <a:r>
              <a:rPr lang="fr-FR" sz="2200" dirty="0">
                <a:solidFill>
                  <a:srgbClr val="F2F0F4"/>
                </a:solidFill>
                <a:latin typeface="Montserrat" pitchFamily="34" charset="0"/>
              </a:rPr>
              <a:t>Surveillance en temps réel</a:t>
            </a:r>
            <a:endParaRPr lang="en-US" sz="2200" dirty="0">
              <a:solidFill>
                <a:srgbClr val="F2F0F4"/>
              </a:solidFill>
              <a:latin typeface="Montserrat" pitchFamily="34" charset="0"/>
            </a:endParaRPr>
          </a:p>
        </p:txBody>
      </p:sp>
      <p:sp>
        <p:nvSpPr>
          <p:cNvPr id="11" name="Text 8">
            <a:extLst>
              <a:ext uri="{FF2B5EF4-FFF2-40B4-BE49-F238E27FC236}">
                <a16:creationId xmlns:a16="http://schemas.microsoft.com/office/drawing/2014/main" id="{D450E701-5B83-21B0-A2A6-3873E17CBAA0}"/>
              </a:ext>
            </a:extLst>
          </p:cNvPr>
          <p:cNvSpPr/>
          <p:nvPr/>
        </p:nvSpPr>
        <p:spPr>
          <a:xfrm>
            <a:off x="9872067" y="3909904"/>
            <a:ext cx="3978116" cy="725805"/>
          </a:xfrm>
          <a:prstGeom prst="rect">
            <a:avLst/>
          </a:prstGeom>
          <a:noFill/>
          <a:ln/>
        </p:spPr>
        <p:txBody>
          <a:bodyPr wrap="square" lIns="0" tIns="0" rIns="0" bIns="0" rtlCol="0" anchor="t"/>
          <a:lstStyle/>
          <a:p>
            <a:pPr marL="0" indent="0">
              <a:lnSpc>
                <a:spcPts val="2850"/>
              </a:lnSpc>
              <a:buNone/>
            </a:pPr>
            <a:r>
              <a:rPr lang="fr-FR" sz="1750" dirty="0">
                <a:solidFill>
                  <a:srgbClr val="DCD7E5"/>
                </a:solidFill>
                <a:latin typeface="Heebo" pitchFamily="34" charset="0"/>
                <a:cs typeface="Heebo" pitchFamily="34" charset="-120"/>
              </a:rPr>
              <a:t>Offre des capacités de surveillance et de </a:t>
            </a:r>
            <a:r>
              <a:rPr lang="fr-FR" sz="1750" dirty="0" err="1">
                <a:solidFill>
                  <a:srgbClr val="DCD7E5"/>
                </a:solidFill>
                <a:latin typeface="Heebo" pitchFamily="34" charset="0"/>
                <a:cs typeface="Heebo" pitchFamily="34" charset="-120"/>
              </a:rPr>
              <a:t>reporting</a:t>
            </a:r>
            <a:r>
              <a:rPr lang="fr-FR" sz="1750" dirty="0">
                <a:solidFill>
                  <a:srgbClr val="DCD7E5"/>
                </a:solidFill>
                <a:latin typeface="Heebo" pitchFamily="34" charset="0"/>
                <a:cs typeface="Heebo" pitchFamily="34" charset="-120"/>
              </a:rPr>
              <a:t> en temps réel, permettant aux utilisateurs de suivre les flux.</a:t>
            </a:r>
            <a:endParaRPr lang="en-US" sz="1750" dirty="0">
              <a:solidFill>
                <a:srgbClr val="DCD7E5"/>
              </a:solidFill>
              <a:latin typeface="Heebo" pitchFamily="34" charset="0"/>
              <a:cs typeface="Heebo" pitchFamily="34" charset="-120"/>
            </a:endParaRPr>
          </a:p>
        </p:txBody>
      </p:sp>
    </p:spTree>
    <p:extLst>
      <p:ext uri="{BB962C8B-B14F-4D97-AF65-F5344CB8AC3E}">
        <p14:creationId xmlns:p14="http://schemas.microsoft.com/office/powerpoint/2010/main" val="19233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2339</TotalTime>
  <Words>1631</Words>
  <Application>Microsoft Office PowerPoint</Application>
  <PresentationFormat>Personnalisé</PresentationFormat>
  <Paragraphs>283</Paragraphs>
  <Slides>37</Slides>
  <Notes>37</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37</vt:i4>
      </vt:variant>
    </vt:vector>
  </HeadingPairs>
  <TitlesOfParts>
    <vt:vector size="50" baseType="lpstr">
      <vt:lpstr>Alexandria</vt:lpstr>
      <vt:lpstr>Arial</vt:lpstr>
      <vt:lpstr>Calibri</vt:lpstr>
      <vt:lpstr>Heebo</vt:lpstr>
      <vt:lpstr>Inconsolata</vt:lpstr>
      <vt:lpstr>Lora</vt:lpstr>
      <vt:lpstr>Montserrat</vt:lpstr>
      <vt:lpstr>Roboto</vt:lpstr>
      <vt:lpstr>Sora</vt:lpstr>
      <vt:lpstr>Source Sans Pro</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Karim Konate</cp:lastModifiedBy>
  <cp:revision>64</cp:revision>
  <dcterms:created xsi:type="dcterms:W3CDTF">2024-08-29T00:17:28Z</dcterms:created>
  <dcterms:modified xsi:type="dcterms:W3CDTF">2024-09-02T09:30:58Z</dcterms:modified>
</cp:coreProperties>
</file>